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42"/>
  </p:notesMasterIdLst>
  <p:handoutMasterIdLst>
    <p:handoutMasterId r:id="rId43"/>
  </p:handoutMasterIdLst>
  <p:sldIdLst>
    <p:sldId id="260" r:id="rId2"/>
    <p:sldId id="431" r:id="rId3"/>
    <p:sldId id="435" r:id="rId4"/>
    <p:sldId id="475" r:id="rId5"/>
    <p:sldId id="436" r:id="rId6"/>
    <p:sldId id="437" r:id="rId7"/>
    <p:sldId id="449" r:id="rId8"/>
    <p:sldId id="441" r:id="rId9"/>
    <p:sldId id="442" r:id="rId10"/>
    <p:sldId id="448" r:id="rId11"/>
    <p:sldId id="444" r:id="rId12"/>
    <p:sldId id="445" r:id="rId13"/>
    <p:sldId id="446" r:id="rId14"/>
    <p:sldId id="447" r:id="rId15"/>
    <p:sldId id="450" r:id="rId16"/>
    <p:sldId id="377" r:id="rId17"/>
    <p:sldId id="423" r:id="rId18"/>
    <p:sldId id="393" r:id="rId19"/>
    <p:sldId id="455" r:id="rId20"/>
    <p:sldId id="451" r:id="rId21"/>
    <p:sldId id="452" r:id="rId22"/>
    <p:sldId id="453" r:id="rId23"/>
    <p:sldId id="402" r:id="rId24"/>
    <p:sldId id="403" r:id="rId25"/>
    <p:sldId id="404" r:id="rId26"/>
    <p:sldId id="405" r:id="rId27"/>
    <p:sldId id="424" r:id="rId28"/>
    <p:sldId id="425" r:id="rId29"/>
    <p:sldId id="420" r:id="rId30"/>
    <p:sldId id="406" r:id="rId31"/>
    <p:sldId id="456" r:id="rId32"/>
    <p:sldId id="466" r:id="rId33"/>
    <p:sldId id="413" r:id="rId34"/>
    <p:sldId id="416" r:id="rId35"/>
    <p:sldId id="414" r:id="rId36"/>
    <p:sldId id="417" r:id="rId37"/>
    <p:sldId id="428" r:id="rId38"/>
    <p:sldId id="429" r:id="rId39"/>
    <p:sldId id="430" r:id="rId40"/>
    <p:sldId id="476" r:id="rId41"/>
  </p:sldIdLst>
  <p:sldSz cx="9144000" cy="6858000" type="screen4x3"/>
  <p:notesSz cx="7300913" cy="9586913"/>
  <p:defaultTextStyle>
    <a:defPPr>
      <a:defRPr lang="en-US"/>
    </a:defPPr>
    <a:lvl1pPr algn="ctr" rtl="0" eaLnBrk="0" fontAlgn="base" hangingPunct="0">
      <a:spcBef>
        <a:spcPct val="20000"/>
      </a:spcBef>
      <a:spcAft>
        <a:spcPct val="0"/>
      </a:spcAft>
      <a:defRPr sz="2400" b="1" kern="1200">
        <a:solidFill>
          <a:schemeClr val="bg1"/>
        </a:solidFill>
        <a:latin typeface="Arial" charset="0"/>
        <a:ea typeface="ＭＳ Ｐゴシック" charset="0"/>
        <a:cs typeface="ＭＳ Ｐゴシック" charset="0"/>
      </a:defRPr>
    </a:lvl1pPr>
    <a:lvl2pPr marL="457200" algn="ctr" rtl="0" eaLnBrk="0" fontAlgn="base" hangingPunct="0">
      <a:spcBef>
        <a:spcPct val="20000"/>
      </a:spcBef>
      <a:spcAft>
        <a:spcPct val="0"/>
      </a:spcAft>
      <a:defRPr sz="2400" b="1" kern="1200">
        <a:solidFill>
          <a:schemeClr val="bg1"/>
        </a:solidFill>
        <a:latin typeface="Arial" charset="0"/>
        <a:ea typeface="ＭＳ Ｐゴシック" charset="0"/>
        <a:cs typeface="ＭＳ Ｐゴシック" charset="0"/>
      </a:defRPr>
    </a:lvl2pPr>
    <a:lvl3pPr marL="914400" algn="ctr" rtl="0" eaLnBrk="0" fontAlgn="base" hangingPunct="0">
      <a:spcBef>
        <a:spcPct val="20000"/>
      </a:spcBef>
      <a:spcAft>
        <a:spcPct val="0"/>
      </a:spcAft>
      <a:defRPr sz="2400" b="1" kern="1200">
        <a:solidFill>
          <a:schemeClr val="bg1"/>
        </a:solidFill>
        <a:latin typeface="Arial" charset="0"/>
        <a:ea typeface="ＭＳ Ｐゴシック" charset="0"/>
        <a:cs typeface="ＭＳ Ｐゴシック" charset="0"/>
      </a:defRPr>
    </a:lvl3pPr>
    <a:lvl4pPr marL="1371600" algn="ctr" rtl="0" eaLnBrk="0" fontAlgn="base" hangingPunct="0">
      <a:spcBef>
        <a:spcPct val="20000"/>
      </a:spcBef>
      <a:spcAft>
        <a:spcPct val="0"/>
      </a:spcAft>
      <a:defRPr sz="2400" b="1" kern="1200">
        <a:solidFill>
          <a:schemeClr val="bg1"/>
        </a:solidFill>
        <a:latin typeface="Arial" charset="0"/>
        <a:ea typeface="ＭＳ Ｐゴシック" charset="0"/>
        <a:cs typeface="ＭＳ Ｐゴシック" charset="0"/>
      </a:defRPr>
    </a:lvl4pPr>
    <a:lvl5pPr marL="1828800" algn="ctr" rtl="0" eaLnBrk="0" fontAlgn="base" hangingPunct="0">
      <a:spcBef>
        <a:spcPct val="20000"/>
      </a:spcBef>
      <a:spcAft>
        <a:spcPct val="0"/>
      </a:spcAft>
      <a:defRPr sz="2400" b="1"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2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66"/>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9"/>
    <p:restoredTop sz="94719"/>
  </p:normalViewPr>
  <p:slideViewPr>
    <p:cSldViewPr snapToObjects="1">
      <p:cViewPr varScale="1">
        <p:scale>
          <a:sx n="120" d="100"/>
          <a:sy n="120" d="100"/>
        </p:scale>
        <p:origin x="15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512" y="-78"/>
      </p:cViewPr>
      <p:guideLst>
        <p:guide orient="horz" pos="3020"/>
        <p:guide pos="22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1026"/>
          <p:cNvSpPr>
            <a:spLocks noGrp="1" noChangeArrowheads="1"/>
          </p:cNvSpPr>
          <p:nvPr>
            <p:ph type="hdr" sz="quarter"/>
          </p:nvPr>
        </p:nvSpPr>
        <p:spPr bwMode="auto">
          <a:xfrm>
            <a:off x="0" y="0"/>
            <a:ext cx="3135313" cy="515938"/>
          </a:xfrm>
          <a:prstGeom prst="rect">
            <a:avLst/>
          </a:prstGeom>
          <a:noFill/>
          <a:ln>
            <a:noFill/>
          </a:ln>
          <a:effectLst/>
        </p:spPr>
        <p:txBody>
          <a:bodyPr vert="horz" wrap="square" lIns="95573" tIns="47787" rIns="95573" bIns="47787" numCol="1" anchor="t" anchorCtr="0" compatLnSpc="1">
            <a:prstTxWarp prst="textNoShape">
              <a:avLst/>
            </a:prstTxWarp>
          </a:bodyPr>
          <a:lstStyle>
            <a:lvl1pPr algn="l" defTabSz="955675">
              <a:defRPr sz="1300">
                <a:solidFill>
                  <a:srgbClr val="CCFF33"/>
                </a:solidFill>
                <a:latin typeface="Arial" charset="0"/>
                <a:ea typeface="ＭＳ Ｐゴシック" charset="0"/>
                <a:cs typeface="+mn-cs"/>
              </a:defRPr>
            </a:lvl1pPr>
          </a:lstStyle>
          <a:p>
            <a:pPr>
              <a:defRPr/>
            </a:pPr>
            <a:endParaRPr lang="en-GB"/>
          </a:p>
        </p:txBody>
      </p:sp>
      <p:sp>
        <p:nvSpPr>
          <p:cNvPr id="206851" name="Rectangle 1027"/>
          <p:cNvSpPr>
            <a:spLocks noGrp="1" noChangeArrowheads="1"/>
          </p:cNvSpPr>
          <p:nvPr>
            <p:ph type="dt" sz="quarter" idx="1"/>
          </p:nvPr>
        </p:nvSpPr>
        <p:spPr bwMode="auto">
          <a:xfrm>
            <a:off x="4124325" y="0"/>
            <a:ext cx="3135313" cy="515938"/>
          </a:xfrm>
          <a:prstGeom prst="rect">
            <a:avLst/>
          </a:prstGeom>
          <a:noFill/>
          <a:ln>
            <a:noFill/>
          </a:ln>
          <a:effectLst/>
        </p:spPr>
        <p:txBody>
          <a:bodyPr vert="horz" wrap="square" lIns="95573" tIns="47787" rIns="95573" bIns="47787" numCol="1" anchor="t" anchorCtr="0" compatLnSpc="1">
            <a:prstTxWarp prst="textNoShape">
              <a:avLst/>
            </a:prstTxWarp>
          </a:bodyPr>
          <a:lstStyle>
            <a:lvl1pPr algn="r" defTabSz="955675">
              <a:defRPr sz="1300">
                <a:solidFill>
                  <a:srgbClr val="CCFF33"/>
                </a:solidFill>
                <a:latin typeface="Arial" charset="0"/>
                <a:ea typeface="ＭＳ Ｐゴシック" charset="0"/>
                <a:cs typeface="+mn-cs"/>
              </a:defRPr>
            </a:lvl1pPr>
          </a:lstStyle>
          <a:p>
            <a:pPr>
              <a:defRPr/>
            </a:pPr>
            <a:endParaRPr lang="en-GB"/>
          </a:p>
        </p:txBody>
      </p:sp>
      <p:sp>
        <p:nvSpPr>
          <p:cNvPr id="206852" name="Rectangle 1028"/>
          <p:cNvSpPr>
            <a:spLocks noGrp="1" noChangeArrowheads="1"/>
          </p:cNvSpPr>
          <p:nvPr>
            <p:ph type="ftr" sz="quarter" idx="2"/>
          </p:nvPr>
        </p:nvSpPr>
        <p:spPr bwMode="auto">
          <a:xfrm>
            <a:off x="0" y="9070975"/>
            <a:ext cx="3135313" cy="515938"/>
          </a:xfrm>
          <a:prstGeom prst="rect">
            <a:avLst/>
          </a:prstGeom>
          <a:noFill/>
          <a:ln>
            <a:noFill/>
          </a:ln>
          <a:effectLst/>
        </p:spPr>
        <p:txBody>
          <a:bodyPr vert="horz" wrap="square" lIns="95573" tIns="47787" rIns="95573" bIns="47787" numCol="1" anchor="b" anchorCtr="0" compatLnSpc="1">
            <a:prstTxWarp prst="textNoShape">
              <a:avLst/>
            </a:prstTxWarp>
          </a:bodyPr>
          <a:lstStyle>
            <a:lvl1pPr algn="l" defTabSz="955675">
              <a:defRPr sz="1300">
                <a:solidFill>
                  <a:srgbClr val="CCFF33"/>
                </a:solidFill>
                <a:latin typeface="Arial" charset="0"/>
                <a:ea typeface="ＭＳ Ｐゴシック" charset="0"/>
                <a:cs typeface="+mn-cs"/>
              </a:defRPr>
            </a:lvl1pPr>
          </a:lstStyle>
          <a:p>
            <a:pPr>
              <a:defRPr/>
            </a:pPr>
            <a:endParaRPr lang="en-GB"/>
          </a:p>
        </p:txBody>
      </p:sp>
      <p:sp>
        <p:nvSpPr>
          <p:cNvPr id="206853" name="Rectangle 1029"/>
          <p:cNvSpPr>
            <a:spLocks noGrp="1" noChangeArrowheads="1"/>
          </p:cNvSpPr>
          <p:nvPr>
            <p:ph type="sldNum" sz="quarter" idx="3"/>
          </p:nvPr>
        </p:nvSpPr>
        <p:spPr bwMode="auto">
          <a:xfrm>
            <a:off x="4124325" y="9070975"/>
            <a:ext cx="3135313" cy="515938"/>
          </a:xfrm>
          <a:prstGeom prst="rect">
            <a:avLst/>
          </a:prstGeom>
          <a:noFill/>
          <a:ln>
            <a:noFill/>
          </a:ln>
          <a:effectLst/>
        </p:spPr>
        <p:txBody>
          <a:bodyPr vert="horz" wrap="square" lIns="95573" tIns="47787" rIns="95573" bIns="47787" numCol="1" anchor="b" anchorCtr="0" compatLnSpc="1">
            <a:prstTxWarp prst="textNoShape">
              <a:avLst/>
            </a:prstTxWarp>
          </a:bodyPr>
          <a:lstStyle>
            <a:lvl1pPr algn="r" defTabSz="955675">
              <a:defRPr sz="1300">
                <a:solidFill>
                  <a:srgbClr val="CCFF33"/>
                </a:solidFill>
              </a:defRPr>
            </a:lvl1pPr>
          </a:lstStyle>
          <a:p>
            <a:pPr>
              <a:defRPr/>
            </a:pPr>
            <a:fld id="{DD26F02E-36A3-EC42-99FD-7BE4B77ADF8A}" type="slidenum">
              <a:rPr lang="en-GB"/>
              <a:pPr>
                <a:defRPr/>
              </a:pPr>
              <a:t>‹#›</a:t>
            </a:fld>
            <a:endParaRPr lang="en-GB"/>
          </a:p>
        </p:txBody>
      </p:sp>
    </p:spTree>
    <p:extLst>
      <p:ext uri="{BB962C8B-B14F-4D97-AF65-F5344CB8AC3E}">
        <p14:creationId xmlns:p14="http://schemas.microsoft.com/office/powerpoint/2010/main" val="340339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111125"/>
            <a:ext cx="847725" cy="293688"/>
          </a:xfrm>
          <a:prstGeom prst="rect">
            <a:avLst/>
          </a:prstGeom>
          <a:noFill/>
          <a:ln>
            <a:noFill/>
          </a:ln>
          <a:effectLst/>
        </p:spPr>
        <p:txBody>
          <a:bodyPr vert="horz" wrap="none" lIns="96237" tIns="48119" rIns="96237" bIns="48119" numCol="1" anchor="ctr" anchorCtr="0" compatLnSpc="1">
            <a:prstTxWarp prst="textNoShape">
              <a:avLst/>
            </a:prstTxWarp>
            <a:spAutoFit/>
          </a:bodyPr>
          <a:lstStyle>
            <a:lvl1pPr algn="l" defTabSz="955675">
              <a:defRPr sz="1300">
                <a:solidFill>
                  <a:srgbClr val="FFFF66"/>
                </a:solidFill>
                <a:latin typeface="Arial" charset="0"/>
                <a:ea typeface="ＭＳ Ｐゴシック" charset="0"/>
                <a:cs typeface="+mn-cs"/>
              </a:defRPr>
            </a:lvl1pPr>
          </a:lstStyle>
          <a:p>
            <a:pPr>
              <a:defRPr/>
            </a:pPr>
            <a:endParaRPr lang="en-US"/>
          </a:p>
        </p:txBody>
      </p:sp>
      <p:sp>
        <p:nvSpPr>
          <p:cNvPr id="103427" name="Rectangle 3"/>
          <p:cNvSpPr>
            <a:spLocks noGrp="1" noChangeArrowheads="1"/>
          </p:cNvSpPr>
          <p:nvPr>
            <p:ph type="dt" idx="1"/>
          </p:nvPr>
        </p:nvSpPr>
        <p:spPr bwMode="auto">
          <a:xfrm>
            <a:off x="6227763" y="111125"/>
            <a:ext cx="1031875" cy="293688"/>
          </a:xfrm>
          <a:prstGeom prst="rect">
            <a:avLst/>
          </a:prstGeom>
          <a:noFill/>
          <a:ln>
            <a:noFill/>
          </a:ln>
          <a:effectLst/>
        </p:spPr>
        <p:txBody>
          <a:bodyPr vert="horz" wrap="none" lIns="96237" tIns="48119" rIns="96237" bIns="48119" numCol="1" anchor="ctr" anchorCtr="0" compatLnSpc="1">
            <a:prstTxWarp prst="textNoShape">
              <a:avLst/>
            </a:prstTxWarp>
            <a:spAutoFit/>
          </a:bodyPr>
          <a:lstStyle>
            <a:lvl1pPr algn="r" defTabSz="955675">
              <a:defRPr sz="1300">
                <a:solidFill>
                  <a:srgbClr val="FFFF66"/>
                </a:solidFill>
                <a:latin typeface="Arial" charset="0"/>
                <a:ea typeface="ＭＳ Ｐゴシック" charset="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63650" y="738188"/>
            <a:ext cx="4818063" cy="3613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9" name="Rectangle 5"/>
          <p:cNvSpPr>
            <a:spLocks noGrp="1" noChangeArrowheads="1"/>
          </p:cNvSpPr>
          <p:nvPr>
            <p:ph type="body" sz="quarter" idx="3"/>
          </p:nvPr>
        </p:nvSpPr>
        <p:spPr bwMode="auto">
          <a:xfrm>
            <a:off x="989013" y="6094413"/>
            <a:ext cx="2655887" cy="1230312"/>
          </a:xfrm>
          <a:prstGeom prst="rect">
            <a:avLst/>
          </a:prstGeom>
          <a:noFill/>
          <a:ln>
            <a:noFill/>
          </a:ln>
          <a:effectLst/>
        </p:spPr>
        <p:txBody>
          <a:bodyPr vert="horz" wrap="none" lIns="96237" tIns="48119" rIns="96237" bIns="48119" numCol="1" anchor="ctr"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0" y="9293225"/>
            <a:ext cx="774700" cy="293688"/>
          </a:xfrm>
          <a:prstGeom prst="rect">
            <a:avLst/>
          </a:prstGeom>
          <a:noFill/>
          <a:ln>
            <a:noFill/>
          </a:ln>
          <a:effectLst/>
        </p:spPr>
        <p:txBody>
          <a:bodyPr vert="horz" wrap="none" lIns="96237" tIns="48119" rIns="96237" bIns="48119" numCol="1" anchor="b" anchorCtr="0" compatLnSpc="1">
            <a:prstTxWarp prst="textNoShape">
              <a:avLst/>
            </a:prstTxWarp>
            <a:spAutoFit/>
          </a:bodyPr>
          <a:lstStyle>
            <a:lvl1pPr algn="l" defTabSz="955675">
              <a:defRPr sz="1300">
                <a:solidFill>
                  <a:srgbClr val="FFFF66"/>
                </a:solidFill>
                <a:latin typeface="Arial" charset="0"/>
                <a:ea typeface="ＭＳ Ｐゴシック" charset="0"/>
                <a:cs typeface="+mn-cs"/>
              </a:defRPr>
            </a:lvl1pPr>
          </a:lstStyle>
          <a:p>
            <a:pPr>
              <a:defRPr/>
            </a:pPr>
            <a:endParaRPr lang="en-US"/>
          </a:p>
        </p:txBody>
      </p:sp>
      <p:sp>
        <p:nvSpPr>
          <p:cNvPr id="103431" name="Rectangle 7"/>
          <p:cNvSpPr>
            <a:spLocks noGrp="1" noChangeArrowheads="1"/>
          </p:cNvSpPr>
          <p:nvPr>
            <p:ph type="sldNum" sz="quarter" idx="5"/>
          </p:nvPr>
        </p:nvSpPr>
        <p:spPr bwMode="auto">
          <a:xfrm>
            <a:off x="6862763" y="9293225"/>
            <a:ext cx="396875" cy="293688"/>
          </a:xfrm>
          <a:prstGeom prst="rect">
            <a:avLst/>
          </a:prstGeom>
          <a:noFill/>
          <a:ln>
            <a:noFill/>
          </a:ln>
          <a:effectLst/>
        </p:spPr>
        <p:txBody>
          <a:bodyPr vert="horz" wrap="none" lIns="96237" tIns="48119" rIns="96237" bIns="48119" numCol="1" anchor="b" anchorCtr="0" compatLnSpc="1">
            <a:prstTxWarp prst="textNoShape">
              <a:avLst/>
            </a:prstTxWarp>
            <a:spAutoFit/>
          </a:bodyPr>
          <a:lstStyle>
            <a:lvl1pPr algn="r" defTabSz="955675">
              <a:defRPr sz="1300">
                <a:solidFill>
                  <a:srgbClr val="FFFF66"/>
                </a:solidFill>
              </a:defRPr>
            </a:lvl1pPr>
          </a:lstStyle>
          <a:p>
            <a:pPr>
              <a:defRPr/>
            </a:pPr>
            <a:fld id="{4D365F2C-6195-C841-86AB-7E715EC988AB}" type="slidenum">
              <a:rPr lang="en-US"/>
              <a:pPr>
                <a:defRPr/>
              </a:pPr>
              <a:t>‹#›</a:t>
            </a:fld>
            <a:endParaRPr lang="en-US"/>
          </a:p>
        </p:txBody>
      </p:sp>
    </p:spTree>
    <p:extLst>
      <p:ext uri="{BB962C8B-B14F-4D97-AF65-F5344CB8AC3E}">
        <p14:creationId xmlns:p14="http://schemas.microsoft.com/office/powerpoint/2010/main" val="2579763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1666" name="Rectangle 2"/>
          <p:cNvSpPr>
            <a:spLocks noGrp="1" noChangeArrowheads="1"/>
          </p:cNvSpPr>
          <p:nvPr>
            <p:ph type="subTitle" sz="quarter" idx="1"/>
          </p:nvPr>
        </p:nvSpPr>
        <p:spPr>
          <a:xfrm>
            <a:off x="1352550" y="3913188"/>
            <a:ext cx="6438900" cy="1693862"/>
          </a:xfrm>
        </p:spPr>
        <p:txBody>
          <a:bodyPr/>
          <a:lstStyle>
            <a:lvl1pPr marL="0" indent="0" algn="ctr">
              <a:buFontTx/>
              <a:buNone/>
              <a:defRPr/>
            </a:lvl1pPr>
          </a:lstStyle>
          <a:p>
            <a:pPr lvl="0"/>
            <a:r>
              <a:rPr lang="en-GB" noProof="0"/>
              <a:t>Click to edit Master subtitle style</a:t>
            </a:r>
          </a:p>
        </p:txBody>
      </p:sp>
      <p:sp>
        <p:nvSpPr>
          <p:cNvPr id="241667" name="Rectangle 3"/>
          <p:cNvSpPr>
            <a:spLocks noGrp="1" noChangeArrowheads="1"/>
          </p:cNvSpPr>
          <p:nvPr>
            <p:ph type="ctrTitle" sz="quarter"/>
          </p:nvPr>
        </p:nvSpPr>
        <p:spPr>
          <a:xfrm>
            <a:off x="695325" y="2298700"/>
            <a:ext cx="7753350" cy="1130300"/>
          </a:xfrm>
        </p:spPr>
        <p:txBody>
          <a:bodyPr/>
          <a:lstStyle>
            <a:lvl1pPr>
              <a:defRPr/>
            </a:lvl1pPr>
          </a:lstStyle>
          <a:p>
            <a:pPr lvl="0"/>
            <a:r>
              <a:rPr lang="en-GB" noProof="0"/>
              <a:t>Click to edit Master title style</a:t>
            </a:r>
          </a:p>
        </p:txBody>
      </p:sp>
    </p:spTree>
    <p:extLst>
      <p:ext uri="{BB962C8B-B14F-4D97-AF65-F5344CB8AC3E}">
        <p14:creationId xmlns:p14="http://schemas.microsoft.com/office/powerpoint/2010/main" val="255954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4"/>
          <p:cNvSpPr>
            <a:spLocks noChangeShapeType="1"/>
          </p:cNvSpPr>
          <p:nvPr/>
        </p:nvSpPr>
        <p:spPr bwMode="auto">
          <a:xfrm flipH="1">
            <a:off x="219075" y="968375"/>
            <a:ext cx="8705850" cy="0"/>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5" name="Rectangle 5"/>
          <p:cNvSpPr>
            <a:spLocks noChangeArrowheads="1"/>
          </p:cNvSpPr>
          <p:nvPr/>
        </p:nvSpPr>
        <p:spPr bwMode="auto">
          <a:xfrm>
            <a:off x="250825" y="6381750"/>
            <a:ext cx="80168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l">
              <a:spcBef>
                <a:spcPct val="0"/>
              </a:spcBef>
            </a:pPr>
            <a:r>
              <a:rPr lang="en-US" sz="1200" b="0" dirty="0"/>
              <a:t>Digital Audio Signal Processing       Version 2023-2024</a:t>
            </a:r>
            <a:r>
              <a:rPr lang="en-GB" sz="1200" b="0" dirty="0"/>
              <a:t>         </a:t>
            </a:r>
            <a:r>
              <a:rPr lang="en-US" sz="1200" b="0" dirty="0"/>
              <a:t>Lecture 6 :  Sound Field</a:t>
            </a:r>
            <a:r>
              <a:rPr lang="en-US" sz="1200" b="0" baseline="0" dirty="0"/>
              <a:t> Control</a:t>
            </a:r>
            <a:endParaRPr lang="en-GB" sz="1200" b="0" dirty="0"/>
          </a:p>
        </p:txBody>
      </p:sp>
      <p:sp>
        <p:nvSpPr>
          <p:cNvPr id="6" name="Rectangle 7"/>
          <p:cNvSpPr>
            <a:spLocks noChangeArrowheads="1"/>
          </p:cNvSpPr>
          <p:nvPr/>
        </p:nvSpPr>
        <p:spPr bwMode="auto">
          <a:xfrm>
            <a:off x="7034213" y="6400800"/>
            <a:ext cx="1828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r">
              <a:spcBef>
                <a:spcPct val="0"/>
              </a:spcBef>
            </a:pPr>
            <a:r>
              <a:rPr lang="en-GB" sz="1200" b="0" dirty="0">
                <a:solidFill>
                  <a:srgbClr val="CCFF33"/>
                </a:solidFill>
              </a:rPr>
              <a:t> </a:t>
            </a:r>
            <a:fld id="{0BDCE150-031E-A146-B3F5-FB067D1B6F60}" type="slidenum">
              <a:rPr lang="en-GB" sz="1200" b="0" smtClean="0"/>
              <a:pPr algn="r">
                <a:spcBef>
                  <a:spcPct val="0"/>
                </a:spcBef>
              </a:pPr>
              <a:t>‹#›</a:t>
            </a:fld>
            <a:r>
              <a:rPr lang="en-GB" sz="1200" b="0" dirty="0"/>
              <a:t> / 40</a:t>
            </a:r>
          </a:p>
        </p:txBody>
      </p:sp>
      <p:sp>
        <p:nvSpPr>
          <p:cNvPr id="7" name="Line 8"/>
          <p:cNvSpPr>
            <a:spLocks noChangeShapeType="1"/>
          </p:cNvSpPr>
          <p:nvPr/>
        </p:nvSpPr>
        <p:spPr bwMode="auto">
          <a:xfrm flipH="1">
            <a:off x="228600" y="6324600"/>
            <a:ext cx="8705850" cy="0"/>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amma/>
                <a:tint val="69804"/>
                <a:invGamma/>
              </a:schemeClr>
            </a:gs>
            <a:gs pos="100000">
              <a:schemeClr val="tx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035050"/>
            <a:ext cx="8558213" cy="528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7" name="Rectangle 3"/>
          <p:cNvSpPr>
            <a:spLocks noGrp="1" noChangeArrowheads="1"/>
          </p:cNvSpPr>
          <p:nvPr>
            <p:ph type="title"/>
          </p:nvPr>
        </p:nvSpPr>
        <p:spPr bwMode="auto">
          <a:xfrm>
            <a:off x="292100" y="93663"/>
            <a:ext cx="8547100"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28" name="Line 4"/>
          <p:cNvSpPr>
            <a:spLocks noChangeShapeType="1"/>
          </p:cNvSpPr>
          <p:nvPr/>
        </p:nvSpPr>
        <p:spPr bwMode="auto">
          <a:xfrm flipH="1">
            <a:off x="219075" y="968375"/>
            <a:ext cx="8705850" cy="0"/>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029" name="Rectangle 5"/>
          <p:cNvSpPr>
            <a:spLocks noChangeArrowheads="1"/>
          </p:cNvSpPr>
          <p:nvPr/>
        </p:nvSpPr>
        <p:spPr bwMode="auto">
          <a:xfrm>
            <a:off x="250825" y="6381750"/>
            <a:ext cx="80168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l">
              <a:spcBef>
                <a:spcPct val="0"/>
              </a:spcBef>
            </a:pPr>
            <a:r>
              <a:rPr lang="en-US" sz="1200" b="0" dirty="0"/>
              <a:t>Digital Audio Signal Processing       Version 2023-2024</a:t>
            </a:r>
            <a:r>
              <a:rPr lang="en-GB" sz="1200" b="0" dirty="0"/>
              <a:t>         </a:t>
            </a:r>
            <a:r>
              <a:rPr lang="en-US" sz="1200" b="0" dirty="0"/>
              <a:t>Lecture 6 : Sound Field</a:t>
            </a:r>
            <a:r>
              <a:rPr lang="en-US" sz="1200" b="0" baseline="0" dirty="0"/>
              <a:t> Control</a:t>
            </a:r>
            <a:endParaRPr lang="en-GB" sz="1200" b="0" dirty="0"/>
          </a:p>
        </p:txBody>
      </p:sp>
      <p:sp>
        <p:nvSpPr>
          <p:cNvPr id="1030" name="Rectangle 7"/>
          <p:cNvSpPr>
            <a:spLocks noChangeArrowheads="1"/>
          </p:cNvSpPr>
          <p:nvPr/>
        </p:nvSpPr>
        <p:spPr bwMode="auto">
          <a:xfrm>
            <a:off x="7034213" y="6400800"/>
            <a:ext cx="1828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algn="r">
              <a:spcBef>
                <a:spcPct val="0"/>
              </a:spcBef>
            </a:pPr>
            <a:r>
              <a:rPr lang="en-GB" sz="1200" b="0">
                <a:solidFill>
                  <a:srgbClr val="CCFF33"/>
                </a:solidFill>
              </a:rPr>
              <a:t> </a:t>
            </a:r>
            <a:r>
              <a:rPr lang="en-GB" sz="1200" b="0"/>
              <a:t>p. </a:t>
            </a:r>
            <a:fld id="{546A151D-FB49-214D-AE77-7034C8447E3F}" type="slidenum">
              <a:rPr lang="en-GB" sz="1200" b="0"/>
              <a:pPr algn="r">
                <a:spcBef>
                  <a:spcPct val="0"/>
                </a:spcBef>
              </a:pPr>
              <a:t>‹#›</a:t>
            </a:fld>
            <a:r>
              <a:rPr lang="en-GB" sz="1200" b="0"/>
              <a:t> / 25</a:t>
            </a:r>
          </a:p>
        </p:txBody>
      </p:sp>
      <p:sp>
        <p:nvSpPr>
          <p:cNvPr id="1031" name="Line 8"/>
          <p:cNvSpPr>
            <a:spLocks noChangeShapeType="1"/>
          </p:cNvSpPr>
          <p:nvPr/>
        </p:nvSpPr>
        <p:spPr bwMode="auto">
          <a:xfrm flipH="1">
            <a:off x="228600" y="6324600"/>
            <a:ext cx="8705850" cy="0"/>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dt="0"/>
  <p:txStyles>
    <p:titleStyle>
      <a:lvl1pPr algn="ctr" defTabSz="762000" rtl="0" eaLnBrk="0" fontAlgn="base" hangingPunct="0">
        <a:lnSpc>
          <a:spcPct val="75000"/>
        </a:lnSpc>
        <a:spcBef>
          <a:spcPct val="0"/>
        </a:spcBef>
        <a:spcAft>
          <a:spcPct val="0"/>
        </a:spcAft>
        <a:defRPr sz="3600" b="1">
          <a:solidFill>
            <a:schemeClr val="bg1"/>
          </a:solidFill>
          <a:latin typeface="+mj-lt"/>
          <a:ea typeface="+mj-ea"/>
          <a:cs typeface="ＭＳ Ｐゴシック" charset="0"/>
        </a:defRPr>
      </a:lvl1pPr>
      <a:lvl2pPr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cs typeface="ＭＳ Ｐゴシック" charset="0"/>
        </a:defRPr>
      </a:lvl2pPr>
      <a:lvl3pPr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cs typeface="ＭＳ Ｐゴシック" charset="0"/>
        </a:defRPr>
      </a:lvl3pPr>
      <a:lvl4pPr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cs typeface="ＭＳ Ｐゴシック" charset="0"/>
        </a:defRPr>
      </a:lvl4pPr>
      <a:lvl5pPr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cs typeface="ＭＳ Ｐゴシック" charset="0"/>
        </a:defRPr>
      </a:lvl5pPr>
      <a:lvl6pPr marL="457200"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defRPr>
      </a:lvl6pPr>
      <a:lvl7pPr marL="914400"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defRPr>
      </a:lvl7pPr>
      <a:lvl8pPr marL="1371600"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defRPr>
      </a:lvl8pPr>
      <a:lvl9pPr marL="1828800" algn="ctr" defTabSz="762000" rtl="0" eaLnBrk="0" fontAlgn="base" hangingPunct="0">
        <a:lnSpc>
          <a:spcPct val="75000"/>
        </a:lnSpc>
        <a:spcBef>
          <a:spcPct val="0"/>
        </a:spcBef>
        <a:spcAft>
          <a:spcPct val="0"/>
        </a:spcAft>
        <a:defRPr sz="3600" b="1">
          <a:solidFill>
            <a:schemeClr val="bg1"/>
          </a:solidFill>
          <a:latin typeface="Arial" charset="0"/>
          <a:ea typeface="ＭＳ Ｐゴシック" charset="0"/>
        </a:defRPr>
      </a:lvl9pPr>
    </p:titleStyle>
    <p:bodyStyle>
      <a:lvl1pPr marL="342900" indent="-342900" algn="l" defTabSz="762000" rtl="0" eaLnBrk="0" fontAlgn="base" hangingPunct="0">
        <a:spcBef>
          <a:spcPct val="20000"/>
        </a:spcBef>
        <a:spcAft>
          <a:spcPct val="0"/>
        </a:spcAft>
        <a:buSzPct val="100000"/>
        <a:buChar char="•"/>
        <a:defRPr sz="2800" b="1">
          <a:solidFill>
            <a:schemeClr val="bg1"/>
          </a:solidFill>
          <a:latin typeface="+mn-lt"/>
          <a:ea typeface="+mn-ea"/>
          <a:cs typeface="ＭＳ Ｐゴシック" charset="0"/>
        </a:defRPr>
      </a:lvl1pPr>
      <a:lvl2pPr marL="742950" indent="-285750" algn="l" defTabSz="762000" rtl="0" eaLnBrk="0" fontAlgn="base" hangingPunct="0">
        <a:spcBef>
          <a:spcPct val="20000"/>
        </a:spcBef>
        <a:spcAft>
          <a:spcPct val="0"/>
        </a:spcAft>
        <a:buSzPct val="100000"/>
        <a:buChar char="–"/>
        <a:defRPr sz="2400">
          <a:solidFill>
            <a:schemeClr val="bg1"/>
          </a:solidFill>
          <a:latin typeface="+mn-lt"/>
          <a:ea typeface="+mn-ea"/>
        </a:defRPr>
      </a:lvl2pPr>
      <a:lvl3pPr marL="1143000" indent="-228600" algn="l" defTabSz="762000" rtl="0" eaLnBrk="0" fontAlgn="base" hangingPunct="0">
        <a:spcBef>
          <a:spcPct val="20000"/>
        </a:spcBef>
        <a:spcAft>
          <a:spcPct val="0"/>
        </a:spcAft>
        <a:buSzPct val="100000"/>
        <a:buChar char="•"/>
        <a:defRPr sz="2000">
          <a:solidFill>
            <a:schemeClr val="bg1"/>
          </a:solidFill>
          <a:latin typeface="+mn-lt"/>
          <a:ea typeface="+mn-ea"/>
        </a:defRPr>
      </a:lvl3pPr>
      <a:lvl4pPr marL="1600200" indent="-228600" algn="l" defTabSz="762000" rtl="0" eaLnBrk="0" fontAlgn="base" hangingPunct="0">
        <a:spcBef>
          <a:spcPct val="20000"/>
        </a:spcBef>
        <a:spcAft>
          <a:spcPct val="0"/>
        </a:spcAft>
        <a:buSzPct val="100000"/>
        <a:buChar char="–"/>
        <a:defRPr sz="2000">
          <a:solidFill>
            <a:schemeClr val="bg1"/>
          </a:solidFill>
          <a:latin typeface="+mn-lt"/>
          <a:ea typeface="+mn-ea"/>
        </a:defRPr>
      </a:lvl4pPr>
      <a:lvl5pPr marL="2057400" indent="-228600" algn="l" defTabSz="762000" rtl="0" eaLnBrk="0" fontAlgn="base" hangingPunct="0">
        <a:spcBef>
          <a:spcPct val="20000"/>
        </a:spcBef>
        <a:spcAft>
          <a:spcPct val="0"/>
        </a:spcAft>
        <a:buSzPct val="100000"/>
        <a:buChar char="•"/>
        <a:defRPr sz="2000">
          <a:solidFill>
            <a:schemeClr val="bg1"/>
          </a:solidFill>
          <a:latin typeface="+mn-lt"/>
          <a:ea typeface="+mn-ea"/>
        </a:defRPr>
      </a:lvl5pPr>
      <a:lvl6pPr marL="2514600" indent="-228600" algn="l" defTabSz="762000" rtl="0" eaLnBrk="0" fontAlgn="base" hangingPunct="0">
        <a:spcBef>
          <a:spcPct val="20000"/>
        </a:spcBef>
        <a:spcAft>
          <a:spcPct val="0"/>
        </a:spcAft>
        <a:buSzPct val="100000"/>
        <a:buChar char="•"/>
        <a:defRPr sz="2000">
          <a:solidFill>
            <a:schemeClr val="bg1"/>
          </a:solidFill>
          <a:latin typeface="+mn-lt"/>
          <a:ea typeface="+mn-ea"/>
        </a:defRPr>
      </a:lvl6pPr>
      <a:lvl7pPr marL="2971800" indent="-228600" algn="l" defTabSz="762000" rtl="0" eaLnBrk="0" fontAlgn="base" hangingPunct="0">
        <a:spcBef>
          <a:spcPct val="20000"/>
        </a:spcBef>
        <a:spcAft>
          <a:spcPct val="0"/>
        </a:spcAft>
        <a:buSzPct val="100000"/>
        <a:buChar char="•"/>
        <a:defRPr sz="2000">
          <a:solidFill>
            <a:schemeClr val="bg1"/>
          </a:solidFill>
          <a:latin typeface="+mn-lt"/>
          <a:ea typeface="+mn-ea"/>
        </a:defRPr>
      </a:lvl7pPr>
      <a:lvl8pPr marL="3429000" indent="-228600" algn="l" defTabSz="762000" rtl="0" eaLnBrk="0" fontAlgn="base" hangingPunct="0">
        <a:spcBef>
          <a:spcPct val="20000"/>
        </a:spcBef>
        <a:spcAft>
          <a:spcPct val="0"/>
        </a:spcAft>
        <a:buSzPct val="100000"/>
        <a:buChar char="•"/>
        <a:defRPr sz="2000">
          <a:solidFill>
            <a:schemeClr val="bg1"/>
          </a:solidFill>
          <a:latin typeface="+mn-lt"/>
          <a:ea typeface="+mn-ea"/>
        </a:defRPr>
      </a:lvl8pPr>
      <a:lvl9pPr marL="3886200" indent="-228600" algn="l" defTabSz="762000" rtl="0" eaLnBrk="0" fontAlgn="base" hangingPunct="0">
        <a:spcBef>
          <a:spcPct val="20000"/>
        </a:spcBef>
        <a:spcAft>
          <a:spcPct val="0"/>
        </a:spcAft>
        <a:buSzPct val="100000"/>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tags" Target="../tags/tag8.xml"/><Relationship Id="rId10" Type="http://schemas.openxmlformats.org/officeDocument/2006/relationships/image" Target="../media/image15.png"/><Relationship Id="rId4" Type="http://schemas.openxmlformats.org/officeDocument/2006/relationships/tags" Target="../tags/tag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14.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7.xml"/><Relationship Id="rId7" Type="http://schemas.openxmlformats.org/officeDocument/2006/relationships/image" Target="../media/image2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oleObject" Target="../embeddings/oleObject11.bin"/><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oleObject" Target="../embeddings/oleObject13.bin"/><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3.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oleObject" Target="../embeddings/oleObject14.bin"/><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24.xml"/><Relationship Id="rId7" Type="http://schemas.openxmlformats.org/officeDocument/2006/relationships/oleObject" Target="../embeddings/oleObject15.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17.bin"/><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41.wmf"/><Relationship Id="rId7" Type="http://schemas.openxmlformats.org/officeDocument/2006/relationships/oleObject" Target="../embeddings/oleObject20.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19.bin"/><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5.wmf"/><Relationship Id="rId7" Type="http://schemas.openxmlformats.org/officeDocument/2006/relationships/oleObject" Target="../embeddings/oleObject23.bin"/><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1.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5.wmf"/><Relationship Id="rId7" Type="http://schemas.openxmlformats.org/officeDocument/2006/relationships/oleObject" Target="../embeddings/oleObject26.bin"/><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1.wmf"/><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7.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tags" Target="../tags/tag30.xml"/><Relationship Id="rId7" Type="http://schemas.openxmlformats.org/officeDocument/2006/relationships/image" Target="../media/image4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slideLayout" Target="../slideLayouts/slideLayout2.xml"/><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8.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1.e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wmf"/><Relationship Id="rId7" Type="http://schemas.openxmlformats.org/officeDocument/2006/relationships/image" Target="../media/image53.e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52.emf"/><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4.emf"/><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6.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svg"/><Relationship Id="rId7" Type="http://schemas.openxmlformats.org/officeDocument/2006/relationships/oleObject" Target="../embeddings/oleObject5.bin"/><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95325" y="1549400"/>
            <a:ext cx="7753350" cy="1592263"/>
          </a:xfrm>
        </p:spPr>
        <p:txBody>
          <a:bodyPr/>
          <a:lstStyle/>
          <a:p>
            <a:pPr>
              <a:lnSpc>
                <a:spcPct val="100000"/>
              </a:lnSpc>
              <a:defRPr/>
            </a:pPr>
            <a:r>
              <a:rPr lang="en-US" sz="2800" dirty="0"/>
              <a:t>Digital Audio Signal Processing</a:t>
            </a:r>
            <a:br>
              <a:rPr lang="en-US" sz="2800" dirty="0"/>
            </a:br>
            <a:br>
              <a:rPr lang="en-US" sz="2800" dirty="0"/>
            </a:br>
            <a:r>
              <a:rPr lang="en-US" sz="6000" dirty="0"/>
              <a:t>DASP</a:t>
            </a:r>
            <a:br>
              <a:rPr lang="en-US" sz="6000" b="0" dirty="0">
                <a:cs typeface="+mj-cs"/>
              </a:rPr>
            </a:br>
            <a:br>
              <a:rPr lang="en-US" sz="3200" b="0" dirty="0">
                <a:cs typeface="+mj-cs"/>
              </a:rPr>
            </a:br>
            <a:r>
              <a:rPr lang="en-US" sz="2800" b="0" dirty="0">
                <a:cs typeface="+mj-cs"/>
              </a:rPr>
              <a:t>Chapter-6:</a:t>
            </a:r>
            <a:r>
              <a:rPr lang="en-US" sz="2800" dirty="0">
                <a:cs typeface="+mj-cs"/>
              </a:rPr>
              <a:t> </a:t>
            </a:r>
            <a:br>
              <a:rPr lang="en-US" sz="2800" dirty="0">
                <a:cs typeface="+mj-cs"/>
              </a:rPr>
            </a:br>
            <a:r>
              <a:rPr lang="en-US" sz="2800" dirty="0"/>
              <a:t>Sound Field </a:t>
            </a:r>
            <a:r>
              <a:rPr lang="en-US" sz="2800" dirty="0">
                <a:cs typeface="+mj-cs"/>
              </a:rPr>
              <a:t>Control </a:t>
            </a:r>
            <a:br>
              <a:rPr lang="en-US" dirty="0">
                <a:cs typeface="+mj-cs"/>
              </a:rPr>
            </a:br>
            <a:endParaRPr lang="en-US" dirty="0">
              <a:cs typeface="+mj-cs"/>
            </a:endParaRPr>
          </a:p>
        </p:txBody>
      </p:sp>
      <p:sp>
        <p:nvSpPr>
          <p:cNvPr id="6" name="Rectangle 3"/>
          <p:cNvSpPr>
            <a:spLocks noGrp="1" noChangeArrowheads="1"/>
          </p:cNvSpPr>
          <p:nvPr>
            <p:ph type="subTitle" idx="1"/>
          </p:nvPr>
        </p:nvSpPr>
        <p:spPr>
          <a:xfrm>
            <a:off x="762000" y="4262438"/>
            <a:ext cx="7467600" cy="2406650"/>
          </a:xfrm>
        </p:spPr>
        <p:txBody>
          <a:bodyPr/>
          <a:lstStyle/>
          <a:p>
            <a:pPr>
              <a:defRPr/>
            </a:pPr>
            <a:r>
              <a:rPr lang="en-US" dirty="0" err="1">
                <a:cs typeface="+mn-cs"/>
              </a:rPr>
              <a:t>Jesper</a:t>
            </a:r>
            <a:r>
              <a:rPr lang="en-US" dirty="0">
                <a:cs typeface="+mn-cs"/>
              </a:rPr>
              <a:t> </a:t>
            </a:r>
            <a:r>
              <a:rPr lang="en-US" dirty="0" err="1">
                <a:cs typeface="+mn-cs"/>
              </a:rPr>
              <a:t>Brunnström</a:t>
            </a:r>
            <a:r>
              <a:rPr lang="en-US" dirty="0">
                <a:cs typeface="+mn-cs"/>
              </a:rPr>
              <a:t> - Marc Moonen </a:t>
            </a:r>
          </a:p>
          <a:p>
            <a:pPr>
              <a:defRPr/>
            </a:pPr>
            <a:r>
              <a:rPr lang="en-US" sz="2400" dirty="0">
                <a:cs typeface="+mn-cs"/>
              </a:rPr>
              <a:t>Dept. E.E./ESAT-STADIUS, KU Leuven</a:t>
            </a:r>
          </a:p>
          <a:p>
            <a:pPr>
              <a:defRPr/>
            </a:pPr>
            <a:r>
              <a:rPr lang="en-US" sz="2400" dirty="0" err="1">
                <a:cs typeface="+mn-cs"/>
              </a:rPr>
              <a:t>marc.moonen@kuleuven.be</a:t>
            </a:r>
            <a:endParaRPr lang="en-US" sz="2400" dirty="0">
              <a:cs typeface="+mn-cs"/>
            </a:endParaRPr>
          </a:p>
          <a:p>
            <a:pPr>
              <a:defRPr/>
            </a:pPr>
            <a:r>
              <a:rPr lang="en-US" sz="2400" dirty="0" err="1">
                <a:cs typeface="+mn-cs"/>
              </a:rPr>
              <a:t>homes.esat.kuleuven.be</a:t>
            </a:r>
            <a:r>
              <a:rPr lang="en-US" sz="2400" dirty="0">
                <a:cs typeface="+mn-cs"/>
              </a:rPr>
              <a:t>/~</a:t>
            </a:r>
            <a:r>
              <a:rPr lang="en-US" sz="2400" dirty="0" err="1">
                <a:cs typeface="+mn-cs"/>
              </a:rPr>
              <a:t>moonen</a:t>
            </a:r>
            <a:r>
              <a:rPr lang="en-US" sz="2400" dirty="0">
                <a:cs typeface="+mn-cs"/>
              </a:rPr>
              <a:t>/</a:t>
            </a:r>
          </a:p>
          <a:p>
            <a:pPr>
              <a:defRPr/>
            </a:pPr>
            <a:endParaRPr lang="en-US" dirty="0">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rPr>
              <a:t>Sound zone control – Signal model</a:t>
            </a:r>
            <a:endParaRPr lang="en-US" dirty="0"/>
          </a:p>
        </p:txBody>
      </p:sp>
      <p:sp>
        <p:nvSpPr>
          <p:cNvPr id="3" name="Content Placeholder 2"/>
          <p:cNvSpPr>
            <a:spLocks noGrp="1"/>
          </p:cNvSpPr>
          <p:nvPr>
            <p:ph idx="1"/>
          </p:nvPr>
        </p:nvSpPr>
        <p:spPr/>
        <p:txBody>
          <a:bodyPr/>
          <a:lstStyle/>
          <a:p>
            <a:r>
              <a:rPr lang="sv-SE" sz="2400" b="0" dirty="0"/>
              <a:t>Matrix form:</a:t>
            </a:r>
          </a:p>
          <a:p>
            <a:endParaRPr lang="sv-SE" b="0" dirty="0"/>
          </a:p>
          <a:p>
            <a:endParaRPr lang="sv-SE" b="0" dirty="0"/>
          </a:p>
          <a:p>
            <a:endParaRPr lang="sv-SE" b="0" dirty="0"/>
          </a:p>
          <a:p>
            <a:pPr marL="0" indent="0">
              <a:buNone/>
            </a:pPr>
            <a:endParaRPr lang="sv-SE" b="0" dirty="0"/>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p:txBody>
      </p:sp>
      <p:sp>
        <p:nvSpPr>
          <p:cNvPr id="10" name="TextBox 9">
            <a:extLst>
              <a:ext uri="{FF2B5EF4-FFF2-40B4-BE49-F238E27FC236}">
                <a16:creationId xmlns:a16="http://schemas.microsoft.com/office/drawing/2014/main" id="{B816CEDD-93B1-46AB-8A21-393948AB1EE9}"/>
              </a:ext>
            </a:extLst>
          </p:cNvPr>
          <p:cNvSpPr txBox="1"/>
          <p:nvPr/>
        </p:nvSpPr>
        <p:spPr>
          <a:xfrm>
            <a:off x="4572000" y="2408875"/>
            <a:ext cx="3911126" cy="584776"/>
          </a:xfrm>
          <a:prstGeom prst="rect">
            <a:avLst/>
          </a:prstGeom>
          <a:noFill/>
        </p:spPr>
        <p:txBody>
          <a:bodyPr wrap="square" rtlCol="0">
            <a:spAutoFit/>
          </a:bodyPr>
          <a:lstStyle/>
          <a:p>
            <a:pPr algn="l"/>
            <a:r>
              <a:rPr lang="sv-SE" sz="1600" b="0" dirty="0" err="1"/>
              <a:t>Acoustic</a:t>
            </a:r>
            <a:r>
              <a:rPr lang="sv-SE" sz="1600" b="0" dirty="0"/>
              <a:t> </a:t>
            </a:r>
            <a:r>
              <a:rPr lang="sv-SE" sz="1600" b="0" dirty="0" err="1"/>
              <a:t>paths</a:t>
            </a:r>
            <a:r>
              <a:rPr lang="sv-SE" sz="1600" b="0" dirty="0"/>
              <a:t> from all (L) </a:t>
            </a:r>
            <a:r>
              <a:rPr lang="sv-SE" sz="1600" b="0" dirty="0" err="1"/>
              <a:t>loudspeakers</a:t>
            </a:r>
            <a:r>
              <a:rPr lang="sv-SE" sz="1600" b="0" dirty="0"/>
              <a:t> </a:t>
            </a:r>
            <a:r>
              <a:rPr lang="sv-SE" sz="1600" b="0" dirty="0" err="1"/>
              <a:t>to</a:t>
            </a:r>
            <a:r>
              <a:rPr lang="sv-SE" sz="1600" b="0" dirty="0"/>
              <a:t> all (M</a:t>
            </a:r>
            <a:r>
              <a:rPr lang="sv-SE" sz="1600" b="0" baseline="-25000" dirty="0"/>
              <a:t>b</a:t>
            </a:r>
            <a:r>
              <a:rPr lang="sv-SE" sz="1600" b="0" dirty="0"/>
              <a:t>) </a:t>
            </a:r>
            <a:r>
              <a:rPr lang="sv-SE" sz="1600" b="0" dirty="0" err="1"/>
              <a:t>microphones</a:t>
            </a:r>
            <a:r>
              <a:rPr lang="sv-SE" sz="1600" b="0" dirty="0"/>
              <a:t> in </a:t>
            </a:r>
            <a:r>
              <a:rPr lang="sv-SE" sz="1600" b="0" dirty="0" err="1"/>
              <a:t>bright</a:t>
            </a:r>
            <a:r>
              <a:rPr lang="sv-SE" sz="1600" b="0" dirty="0"/>
              <a:t> </a:t>
            </a:r>
            <a:r>
              <a:rPr lang="sv-SE" sz="1600" b="0" dirty="0" err="1"/>
              <a:t>zone</a:t>
            </a:r>
            <a:endParaRPr lang="sv-SE" sz="1600" b="0" dirty="0"/>
          </a:p>
        </p:txBody>
      </p:sp>
      <p:pic>
        <p:nvPicPr>
          <p:cNvPr id="11" name="Picture 10"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H}_b = \begin{bmatrix}&#10;\bm{H}_{11}&amp; \dots &amp; \bm{H}_{1 L}\\&#10;\vdots &amp;\ddots &amp; \vdots \\&#10;\bm{H}_{M_b 1} &amp;\dots &amp; \bm{H}_{M_b L}\\&#10;\end{bmatrix}&#10;\]&#10;\end{document}" title="IguanaTex Bitmap Display">
            <a:extLst>
              <a:ext uri="{FF2B5EF4-FFF2-40B4-BE49-F238E27FC236}">
                <a16:creationId xmlns:a16="http://schemas.microsoft.com/office/drawing/2014/main" id="{E80B1855-A8C0-4791-A14F-D43873B4B682}"/>
              </a:ext>
            </a:extLst>
          </p:cNvPr>
          <p:cNvPicPr>
            <a:picLocks noChangeAspect="1"/>
          </p:cNvPicPr>
          <p:nvPr>
            <p:custDataLst>
              <p:tags r:id="rId1"/>
            </p:custDataLst>
          </p:nvPr>
        </p:nvPicPr>
        <p:blipFill>
          <a:blip r:embed="rId7"/>
          <a:stretch>
            <a:fillRect/>
          </a:stretch>
        </p:blipFill>
        <p:spPr>
          <a:xfrm>
            <a:off x="1225371" y="2132856"/>
            <a:ext cx="2842771" cy="988000"/>
          </a:xfrm>
          <a:prstGeom prst="rect">
            <a:avLst/>
          </a:prstGeom>
          <a:solidFill>
            <a:srgbClr val="FFFFFF"/>
          </a:solidFill>
        </p:spPr>
      </p:pic>
      <p:sp>
        <p:nvSpPr>
          <p:cNvPr id="12" name="TextBox 11">
            <a:extLst>
              <a:ext uri="{FF2B5EF4-FFF2-40B4-BE49-F238E27FC236}">
                <a16:creationId xmlns:a16="http://schemas.microsoft.com/office/drawing/2014/main" id="{E69564B2-E7DB-44C5-B05B-562CDB6A9774}"/>
              </a:ext>
            </a:extLst>
          </p:cNvPr>
          <p:cNvSpPr txBox="1"/>
          <p:nvPr/>
        </p:nvSpPr>
        <p:spPr>
          <a:xfrm>
            <a:off x="4572000" y="1844824"/>
            <a:ext cx="4464496" cy="338554"/>
          </a:xfrm>
          <a:prstGeom prst="rect">
            <a:avLst/>
          </a:prstGeom>
          <a:noFill/>
        </p:spPr>
        <p:txBody>
          <a:bodyPr wrap="square" rtlCol="0">
            <a:spAutoFit/>
          </a:bodyPr>
          <a:lstStyle/>
          <a:p>
            <a:pPr algn="l"/>
            <a:r>
              <a:rPr lang="sv-SE" sz="1600" b="0" dirty="0"/>
              <a:t>Stack </a:t>
            </a:r>
            <a:r>
              <a:rPr lang="sv-SE" sz="1600" b="0" dirty="0" err="1"/>
              <a:t>control</a:t>
            </a:r>
            <a:r>
              <a:rPr lang="sv-SE" sz="1600" b="0" dirty="0"/>
              <a:t> filters for all </a:t>
            </a:r>
            <a:r>
              <a:rPr lang="sv-SE" sz="1600" b="0" dirty="0" err="1"/>
              <a:t>loudspeakers</a:t>
            </a:r>
            <a:endParaRPr lang="sv-SE" sz="1600" b="0" dirty="0"/>
          </a:p>
        </p:txBody>
      </p:sp>
      <p:grpSp>
        <p:nvGrpSpPr>
          <p:cNvPr id="6" name="Group 5"/>
          <p:cNvGrpSpPr/>
          <p:nvPr/>
        </p:nvGrpSpPr>
        <p:grpSpPr>
          <a:xfrm>
            <a:off x="1115616" y="4653136"/>
            <a:ext cx="4392488" cy="720080"/>
            <a:chOff x="1115616" y="4869160"/>
            <a:chExt cx="4392488" cy="720080"/>
          </a:xfrm>
        </p:grpSpPr>
        <p:sp>
          <p:nvSpPr>
            <p:cNvPr id="5" name="Rectangle 4"/>
            <p:cNvSpPr/>
            <p:nvPr/>
          </p:nvSpPr>
          <p:spPr bwMode="auto">
            <a:xfrm>
              <a:off x="1115616" y="4869160"/>
              <a:ext cx="4392488" cy="720080"/>
            </a:xfrm>
            <a:prstGeom prst="rect">
              <a:avLst/>
            </a:prstGeom>
            <a:solidFill>
              <a:schemeClr val="accent1">
                <a:alpha val="25000"/>
              </a:schemeClr>
            </a:solidFill>
            <a:ln w="38100" cap="flat" cmpd="sng" algn="ctr">
              <a:solidFill>
                <a:srgbClr val="D9D9D9"/>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pic>
          <p:nvPicPr>
            <p:cNvPr id="14" name="Picture 13"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p}_b(n) =  \bm{X}^{\top}_b(n) \bm{H}_b \bm{w} &#10;\]&#10;&#10;\end{document}" title="IguanaTex Bitmap Display">
              <a:extLst>
                <a:ext uri="{FF2B5EF4-FFF2-40B4-BE49-F238E27FC236}">
                  <a16:creationId xmlns:a16="http://schemas.microsoft.com/office/drawing/2014/main" id="{2010930E-E8DD-42D8-9F49-34C4E49D81A5}"/>
                </a:ext>
              </a:extLst>
            </p:cNvPr>
            <p:cNvPicPr>
              <a:picLocks noChangeAspect="1"/>
            </p:cNvPicPr>
            <p:nvPr>
              <p:custDataLst>
                <p:tags r:id="rId5"/>
              </p:custDataLst>
            </p:nvPr>
          </p:nvPicPr>
          <p:blipFill>
            <a:blip r:embed="rId8"/>
            <a:stretch>
              <a:fillRect/>
            </a:stretch>
          </p:blipFill>
          <p:spPr>
            <a:xfrm>
              <a:off x="1259632" y="4941168"/>
              <a:ext cx="4128554" cy="542083"/>
            </a:xfrm>
            <a:prstGeom prst="rect">
              <a:avLst/>
            </a:prstGeom>
            <a:solidFill>
              <a:srgbClr val="FFFFFF"/>
            </a:solidFill>
          </p:spPr>
        </p:pic>
      </p:grpSp>
      <p:pic>
        <p:nvPicPr>
          <p:cNvPr id="15" name="Picture 14"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X}_b = \underbrace{\begin{bmatrix}&#10;\bm{x}(n) &amp;  &amp; \\&#10; &amp; \ddots &amp; \\&#10; &amp;  &amp; \bm{x}(n)\\&#10;\end{bmatrix}}_{M_b  \text{ times}}&#10;\]&#10;\end{document}" title="IguanaTex Bitmap Display">
            <a:extLst>
              <a:ext uri="{FF2B5EF4-FFF2-40B4-BE49-F238E27FC236}">
                <a16:creationId xmlns:a16="http://schemas.microsoft.com/office/drawing/2014/main" id="{CC6C0EBF-FABD-43AC-B03C-EC755FF08BD3}"/>
              </a:ext>
            </a:extLst>
          </p:cNvPr>
          <p:cNvPicPr>
            <a:picLocks noChangeAspect="1"/>
          </p:cNvPicPr>
          <p:nvPr>
            <p:custDataLst>
              <p:tags r:id="rId2"/>
            </p:custDataLst>
          </p:nvPr>
        </p:nvPicPr>
        <p:blipFill>
          <a:blip r:embed="rId9"/>
          <a:stretch>
            <a:fillRect/>
          </a:stretch>
        </p:blipFill>
        <p:spPr>
          <a:xfrm>
            <a:off x="1239385" y="3220762"/>
            <a:ext cx="2608528" cy="1360366"/>
          </a:xfrm>
          <a:prstGeom prst="rect">
            <a:avLst/>
          </a:prstGeom>
          <a:solidFill>
            <a:srgbClr val="FFFFFF"/>
          </a:solidFill>
        </p:spPr>
      </p:pic>
      <p:sp>
        <p:nvSpPr>
          <p:cNvPr id="16" name="TextBox 15">
            <a:extLst>
              <a:ext uri="{FF2B5EF4-FFF2-40B4-BE49-F238E27FC236}">
                <a16:creationId xmlns:a16="http://schemas.microsoft.com/office/drawing/2014/main" id="{036AD6D7-DA27-4A4A-B659-9D4FADB4FE48}"/>
              </a:ext>
            </a:extLst>
          </p:cNvPr>
          <p:cNvSpPr txBox="1"/>
          <p:nvPr/>
        </p:nvSpPr>
        <p:spPr>
          <a:xfrm>
            <a:off x="4572000" y="3429000"/>
            <a:ext cx="3623094" cy="584775"/>
          </a:xfrm>
          <a:prstGeom prst="rect">
            <a:avLst/>
          </a:prstGeom>
          <a:noFill/>
        </p:spPr>
        <p:txBody>
          <a:bodyPr wrap="square" rtlCol="0">
            <a:spAutoFit/>
          </a:bodyPr>
          <a:lstStyle/>
          <a:p>
            <a:pPr algn="l"/>
            <a:r>
              <a:rPr lang="sv-SE" sz="1600" b="0" dirty="0"/>
              <a:t>Block diagonal matrix </a:t>
            </a:r>
            <a:r>
              <a:rPr lang="sv-SE" sz="1600" b="0" dirty="0" err="1"/>
              <a:t>with</a:t>
            </a:r>
            <a:r>
              <a:rPr lang="sv-SE" sz="1600" b="0" dirty="0"/>
              <a:t> </a:t>
            </a:r>
            <a:r>
              <a:rPr lang="sv-SE" sz="1600" b="0" dirty="0" err="1"/>
              <a:t>duplicated</a:t>
            </a:r>
            <a:r>
              <a:rPr lang="sv-SE" sz="1600" b="0" dirty="0"/>
              <a:t> signal </a:t>
            </a:r>
            <a:r>
              <a:rPr lang="sv-SE" sz="1600" b="0" dirty="0" err="1"/>
              <a:t>vectors</a:t>
            </a:r>
            <a:endParaRPr lang="sv-SE" sz="1600" b="0" dirty="0"/>
          </a:p>
        </p:txBody>
      </p:sp>
      <p:grpSp>
        <p:nvGrpSpPr>
          <p:cNvPr id="17" name="Group 16"/>
          <p:cNvGrpSpPr/>
          <p:nvPr/>
        </p:nvGrpSpPr>
        <p:grpSpPr>
          <a:xfrm>
            <a:off x="1239385" y="1556792"/>
            <a:ext cx="2736304" cy="483741"/>
            <a:chOff x="1239385" y="1556792"/>
            <a:chExt cx="2736304" cy="483741"/>
          </a:xfrm>
        </p:grpSpPr>
        <p:pic>
          <p:nvPicPr>
            <p:cNvPr id="13" name="Picture 12"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egin{bmatrix}&#10;\bm{w}_1 &amp; \dots &amp; \bm{w}_{L}&#10;\end{bmatrix}^{\top}&#10;\]&#10;&#10;\end{document}" title="IguanaTex Bitmap Display">
              <a:extLst>
                <a:ext uri="{FF2B5EF4-FFF2-40B4-BE49-F238E27FC236}">
                  <a16:creationId xmlns:a16="http://schemas.microsoft.com/office/drawing/2014/main" id="{3DE96274-FE75-42B3-A0A6-54BC0A399849}"/>
                </a:ext>
              </a:extLst>
            </p:cNvPr>
            <p:cNvPicPr>
              <a:picLocks noChangeAspect="1"/>
            </p:cNvPicPr>
            <p:nvPr>
              <p:custDataLst>
                <p:tags r:id="rId4"/>
              </p:custDataLst>
            </p:nvPr>
          </p:nvPicPr>
          <p:blipFill>
            <a:blip r:embed="rId10"/>
            <a:stretch>
              <a:fillRect/>
            </a:stretch>
          </p:blipFill>
          <p:spPr>
            <a:xfrm>
              <a:off x="1239385" y="1628800"/>
              <a:ext cx="2736304" cy="411733"/>
            </a:xfrm>
            <a:prstGeom prst="rect">
              <a:avLst/>
            </a:prstGeom>
            <a:solidFill>
              <a:srgbClr val="FFFFFF"/>
            </a:solidFill>
          </p:spPr>
        </p:pic>
        <p:sp>
          <p:nvSpPr>
            <p:cNvPr id="8" name="TextBox 7"/>
            <p:cNvSpPr txBox="1"/>
            <p:nvPr/>
          </p:nvSpPr>
          <p:spPr>
            <a:xfrm>
              <a:off x="2135873" y="1556792"/>
              <a:ext cx="275887" cy="276999"/>
            </a:xfrm>
            <a:prstGeom prst="rect">
              <a:avLst/>
            </a:prstGeom>
            <a:noFill/>
          </p:spPr>
          <p:txBody>
            <a:bodyPr wrap="none" rtlCol="0">
              <a:spAutoFit/>
            </a:bodyPr>
            <a:lstStyle/>
            <a:p>
              <a:r>
                <a:rPr lang="en-US" sz="1200" b="0" dirty="0">
                  <a:solidFill>
                    <a:srgbClr val="000000"/>
                  </a:solidFill>
                </a:rPr>
                <a:t>T</a:t>
              </a:r>
            </a:p>
          </p:txBody>
        </p:sp>
        <p:sp>
          <p:nvSpPr>
            <p:cNvPr id="22" name="TextBox 21"/>
            <p:cNvSpPr txBox="1"/>
            <p:nvPr/>
          </p:nvSpPr>
          <p:spPr>
            <a:xfrm>
              <a:off x="3504025" y="1556792"/>
              <a:ext cx="275887" cy="276999"/>
            </a:xfrm>
            <a:prstGeom prst="rect">
              <a:avLst/>
            </a:prstGeom>
            <a:noFill/>
          </p:spPr>
          <p:txBody>
            <a:bodyPr wrap="none" rtlCol="0">
              <a:spAutoFit/>
            </a:bodyPr>
            <a:lstStyle/>
            <a:p>
              <a:r>
                <a:rPr lang="en-US" sz="1200" b="0" dirty="0">
                  <a:solidFill>
                    <a:srgbClr val="000000"/>
                  </a:solidFill>
                </a:rPr>
                <a:t>T</a:t>
              </a:r>
            </a:p>
          </p:txBody>
        </p:sp>
      </p:grpSp>
      <p:sp>
        <p:nvSpPr>
          <p:cNvPr id="24" name="TextBox 23">
            <a:extLst>
              <a:ext uri="{FF2B5EF4-FFF2-40B4-BE49-F238E27FC236}">
                <a16:creationId xmlns:a16="http://schemas.microsoft.com/office/drawing/2014/main" id="{036AD6D7-DA27-4A4A-B659-9D4FADB4FE48}"/>
              </a:ext>
            </a:extLst>
          </p:cNvPr>
          <p:cNvSpPr txBox="1"/>
          <p:nvPr/>
        </p:nvSpPr>
        <p:spPr>
          <a:xfrm>
            <a:off x="5724128" y="4509120"/>
            <a:ext cx="3623094" cy="584776"/>
          </a:xfrm>
          <a:prstGeom prst="rect">
            <a:avLst/>
          </a:prstGeom>
          <a:noFill/>
        </p:spPr>
        <p:txBody>
          <a:bodyPr wrap="square" rtlCol="0">
            <a:spAutoFit/>
          </a:bodyPr>
          <a:lstStyle/>
          <a:p>
            <a:pPr algn="l"/>
            <a:r>
              <a:rPr lang="sv-SE" sz="1600" b="0" dirty="0"/>
              <a:t>Sound </a:t>
            </a:r>
            <a:r>
              <a:rPr lang="sv-SE" sz="1600" b="0" dirty="0" err="1"/>
              <a:t>pressure</a:t>
            </a:r>
            <a:r>
              <a:rPr lang="sv-SE" sz="1600" b="0" dirty="0"/>
              <a:t> in M</a:t>
            </a:r>
            <a:r>
              <a:rPr lang="sv-SE" sz="1600" b="0" baseline="-25000" dirty="0"/>
              <a:t>b</a:t>
            </a:r>
            <a:r>
              <a:rPr lang="sv-SE" sz="1600" b="0" dirty="0"/>
              <a:t> </a:t>
            </a:r>
            <a:r>
              <a:rPr lang="sv-SE" sz="1600" b="0" dirty="0" err="1"/>
              <a:t>bright</a:t>
            </a:r>
            <a:r>
              <a:rPr lang="sv-SE" sz="1600" b="0" dirty="0"/>
              <a:t> </a:t>
            </a:r>
          </a:p>
          <a:p>
            <a:pPr algn="l">
              <a:spcBef>
                <a:spcPts val="0"/>
              </a:spcBef>
            </a:pPr>
            <a:r>
              <a:rPr lang="sv-SE" sz="1600" b="0" dirty="0" err="1"/>
              <a:t>zone</a:t>
            </a:r>
            <a:r>
              <a:rPr lang="sv-SE" sz="1600" b="0" dirty="0"/>
              <a:t> </a:t>
            </a:r>
            <a:r>
              <a:rPr lang="sv-SE" sz="1600" b="0" dirty="0" err="1"/>
              <a:t>microphones</a:t>
            </a:r>
            <a:endParaRPr lang="sv-SE" sz="1600" b="0" dirty="0"/>
          </a:p>
        </p:txBody>
      </p:sp>
      <p:sp>
        <p:nvSpPr>
          <p:cNvPr id="25" name="TextBox 24">
            <a:extLst>
              <a:ext uri="{FF2B5EF4-FFF2-40B4-BE49-F238E27FC236}">
                <a16:creationId xmlns:a16="http://schemas.microsoft.com/office/drawing/2014/main" id="{036AD6D7-DA27-4A4A-B659-9D4FADB4FE48}"/>
              </a:ext>
            </a:extLst>
          </p:cNvPr>
          <p:cNvSpPr txBox="1"/>
          <p:nvPr/>
        </p:nvSpPr>
        <p:spPr>
          <a:xfrm>
            <a:off x="5724128" y="5301208"/>
            <a:ext cx="3623094" cy="880241"/>
          </a:xfrm>
          <a:prstGeom prst="rect">
            <a:avLst/>
          </a:prstGeom>
          <a:noFill/>
        </p:spPr>
        <p:txBody>
          <a:bodyPr wrap="square" rtlCol="0">
            <a:spAutoFit/>
          </a:bodyPr>
          <a:lstStyle/>
          <a:p>
            <a:pPr algn="l"/>
            <a:r>
              <a:rPr lang="sv-SE" sz="1600" dirty="0" err="1"/>
              <a:t>Similarly</a:t>
            </a:r>
            <a:r>
              <a:rPr lang="sv-SE" sz="1600" b="0" dirty="0"/>
              <a:t>: </a:t>
            </a:r>
          </a:p>
          <a:p>
            <a:pPr algn="l"/>
            <a:r>
              <a:rPr lang="sv-SE" sz="1600" b="0" dirty="0"/>
              <a:t>Sound </a:t>
            </a:r>
            <a:r>
              <a:rPr lang="sv-SE" sz="1600" b="0" dirty="0" err="1"/>
              <a:t>pressure</a:t>
            </a:r>
            <a:r>
              <a:rPr lang="sv-SE" sz="1600" b="0" dirty="0"/>
              <a:t> in </a:t>
            </a:r>
            <a:r>
              <a:rPr lang="sv-SE" sz="1600" b="0" dirty="0" err="1"/>
              <a:t>M</a:t>
            </a:r>
            <a:r>
              <a:rPr lang="sv-SE" sz="1600" b="0" baseline="-25000" dirty="0" err="1"/>
              <a:t>d</a:t>
            </a:r>
            <a:r>
              <a:rPr lang="sv-SE" sz="1600" b="0" dirty="0"/>
              <a:t> dark</a:t>
            </a:r>
          </a:p>
          <a:p>
            <a:pPr algn="l">
              <a:spcBef>
                <a:spcPts val="0"/>
              </a:spcBef>
            </a:pPr>
            <a:r>
              <a:rPr lang="sv-SE" sz="1600" b="0" dirty="0" err="1"/>
              <a:t>zone</a:t>
            </a:r>
            <a:r>
              <a:rPr lang="sv-SE" sz="1600" b="0" dirty="0"/>
              <a:t> </a:t>
            </a:r>
            <a:r>
              <a:rPr lang="sv-SE" sz="1600" b="0" dirty="0" err="1"/>
              <a:t>microphones</a:t>
            </a:r>
            <a:endParaRPr lang="sv-SE" sz="1600" b="0" dirty="0"/>
          </a:p>
        </p:txBody>
      </p:sp>
      <p:grpSp>
        <p:nvGrpSpPr>
          <p:cNvPr id="26" name="Group 25">
            <a:extLst>
              <a:ext uri="{FF2B5EF4-FFF2-40B4-BE49-F238E27FC236}">
                <a16:creationId xmlns:a16="http://schemas.microsoft.com/office/drawing/2014/main" id="{F38661E4-E49C-4CF6-B781-361B219E6350}"/>
              </a:ext>
            </a:extLst>
          </p:cNvPr>
          <p:cNvGrpSpPr/>
          <p:nvPr/>
        </p:nvGrpSpPr>
        <p:grpSpPr>
          <a:xfrm>
            <a:off x="1115616" y="5517232"/>
            <a:ext cx="4392488" cy="720080"/>
            <a:chOff x="1115616" y="5517232"/>
            <a:chExt cx="4392488" cy="720080"/>
          </a:xfrm>
        </p:grpSpPr>
        <p:sp>
          <p:nvSpPr>
            <p:cNvPr id="19" name="Rectangle 18"/>
            <p:cNvSpPr/>
            <p:nvPr/>
          </p:nvSpPr>
          <p:spPr bwMode="auto">
            <a:xfrm>
              <a:off x="1115616" y="5517232"/>
              <a:ext cx="4392488" cy="720080"/>
            </a:xfrm>
            <a:prstGeom prst="rect">
              <a:avLst/>
            </a:prstGeom>
            <a:solidFill>
              <a:schemeClr val="accent1">
                <a:alpha val="25000"/>
              </a:schemeClr>
            </a:solidFill>
            <a:ln w="38100" cap="flat" cmpd="sng" algn="ctr">
              <a:solidFill>
                <a:srgbClr val="D9D9D9"/>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pic>
          <p:nvPicPr>
            <p:cNvPr id="9" name="Picture 8"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p}_d(n) =  \bm{X}^{\top}_d(n) \bm{H}_d \bm{w} &#10;\]&#10;&#10;\end{document}" title="IguanaTex Bitmap Display">
              <a:extLst>
                <a:ext uri="{FF2B5EF4-FFF2-40B4-BE49-F238E27FC236}">
                  <a16:creationId xmlns:a16="http://schemas.microsoft.com/office/drawing/2014/main" id="{B3DB474D-0183-417D-A590-7A725BF7276F}"/>
                </a:ext>
              </a:extLst>
            </p:cNvPr>
            <p:cNvPicPr>
              <a:picLocks noChangeAspect="1"/>
            </p:cNvPicPr>
            <p:nvPr>
              <p:custDataLst>
                <p:tags r:id="rId3"/>
              </p:custDataLst>
            </p:nvPr>
          </p:nvPicPr>
          <p:blipFill>
            <a:blip r:embed="rId11"/>
            <a:stretch>
              <a:fillRect/>
            </a:stretch>
          </p:blipFill>
          <p:spPr>
            <a:xfrm>
              <a:off x="1259632" y="5589240"/>
              <a:ext cx="4191674" cy="545805"/>
            </a:xfrm>
            <a:prstGeom prst="rect">
              <a:avLst/>
            </a:prstGeom>
            <a:solidFill>
              <a:srgbClr val="FFFFFF"/>
            </a:solidFill>
          </p:spPr>
        </p:pic>
      </p:grpSp>
    </p:spTree>
    <p:extLst>
      <p:ext uri="{BB962C8B-B14F-4D97-AF65-F5344CB8AC3E}">
        <p14:creationId xmlns:p14="http://schemas.microsoft.com/office/powerpoint/2010/main" val="245151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zone control</a:t>
            </a:r>
            <a:r>
              <a:rPr lang="en-US" b="0" dirty="0">
                <a:latin typeface="Arial" charset="0"/>
                <a:ea typeface="ＭＳ Ｐゴシック" charset="0"/>
              </a:rPr>
              <a:t> </a:t>
            </a:r>
            <a:r>
              <a:rPr lang="en-US" sz="2400" b="0" dirty="0">
                <a:latin typeface="Arial" charset="0"/>
                <a:ea typeface="ＭＳ Ｐゴシック" charset="0"/>
              </a:rPr>
              <a:t>- </a:t>
            </a:r>
            <a:r>
              <a:rPr lang="en-US" sz="2400" u="sng" dirty="0">
                <a:latin typeface="Arial" charset="0"/>
                <a:ea typeface="ＭＳ Ｐゴシック" charset="0"/>
              </a:rPr>
              <a:t>Pressure Matching</a:t>
            </a:r>
            <a:endParaRPr lang="en-US" sz="2800" u="sng" dirty="0">
              <a:cs typeface="+mj-cs"/>
            </a:endParaRPr>
          </a:p>
        </p:txBody>
      </p:sp>
      <p:sp>
        <p:nvSpPr>
          <p:cNvPr id="4" name="TextBox 3">
            <a:extLst>
              <a:ext uri="{FF2B5EF4-FFF2-40B4-BE49-F238E27FC236}">
                <a16:creationId xmlns:a16="http://schemas.microsoft.com/office/drawing/2014/main" id="{9A2D476B-15D0-4EEA-A353-72164D880E7C}"/>
              </a:ext>
            </a:extLst>
          </p:cNvPr>
          <p:cNvSpPr txBox="1"/>
          <p:nvPr/>
        </p:nvSpPr>
        <p:spPr>
          <a:xfrm>
            <a:off x="304800" y="1340768"/>
            <a:ext cx="7867600" cy="1274195"/>
          </a:xfrm>
          <a:prstGeom prst="rect">
            <a:avLst/>
          </a:prstGeom>
          <a:noFill/>
        </p:spPr>
        <p:txBody>
          <a:bodyPr wrap="square" rtlCol="0">
            <a:spAutoFit/>
          </a:bodyPr>
          <a:lstStyle/>
          <a:p>
            <a:pPr marL="342900" indent="-342900" algn="l">
              <a:buFont typeface="Arial"/>
              <a:buChar char="•"/>
            </a:pPr>
            <a:r>
              <a:rPr lang="sv-SE" b="0" dirty="0" err="1"/>
              <a:t>Minimize</a:t>
            </a:r>
            <a:r>
              <a:rPr lang="sv-SE" b="0" dirty="0"/>
              <a:t> the </a:t>
            </a:r>
            <a:r>
              <a:rPr lang="sv-SE" b="0" dirty="0" err="1"/>
              <a:t>mean</a:t>
            </a:r>
            <a:r>
              <a:rPr lang="sv-SE" b="0" dirty="0"/>
              <a:t> </a:t>
            </a:r>
            <a:r>
              <a:rPr lang="sv-SE" b="0" dirty="0" err="1"/>
              <a:t>squared</a:t>
            </a:r>
            <a:r>
              <a:rPr lang="sv-SE" b="0" dirty="0"/>
              <a:t> </a:t>
            </a:r>
            <a:r>
              <a:rPr lang="sv-SE" b="0" dirty="0" err="1"/>
              <a:t>error</a:t>
            </a:r>
            <a:r>
              <a:rPr lang="sv-SE" b="0" dirty="0"/>
              <a:t> (MSE) </a:t>
            </a:r>
            <a:r>
              <a:rPr lang="sv-SE" b="0" dirty="0" err="1"/>
              <a:t>between</a:t>
            </a:r>
            <a:r>
              <a:rPr lang="sv-SE" b="0" dirty="0"/>
              <a:t> the </a:t>
            </a:r>
            <a:r>
              <a:rPr lang="sv-SE" b="0" dirty="0" err="1"/>
              <a:t>desired</a:t>
            </a:r>
            <a:r>
              <a:rPr lang="sv-SE" b="0" dirty="0"/>
              <a:t> and </a:t>
            </a:r>
            <a:r>
              <a:rPr lang="sv-SE" b="0" dirty="0" err="1"/>
              <a:t>reproduced</a:t>
            </a:r>
            <a:r>
              <a:rPr lang="sv-SE" b="0" dirty="0"/>
              <a:t> signal</a:t>
            </a:r>
          </a:p>
          <a:p>
            <a:pPr algn="l"/>
            <a:r>
              <a:rPr lang="sv-SE" dirty="0"/>
              <a:t>	</a:t>
            </a:r>
          </a:p>
        </p:txBody>
      </p:sp>
      <p:sp>
        <p:nvSpPr>
          <p:cNvPr id="28" name="TextBox 27">
            <a:extLst>
              <a:ext uri="{FF2B5EF4-FFF2-40B4-BE49-F238E27FC236}">
                <a16:creationId xmlns:a16="http://schemas.microsoft.com/office/drawing/2014/main" id="{7E2F38B8-7504-4E9E-AD49-347E945FB9F6}"/>
              </a:ext>
            </a:extLst>
          </p:cNvPr>
          <p:cNvSpPr txBox="1"/>
          <p:nvPr/>
        </p:nvSpPr>
        <p:spPr>
          <a:xfrm>
            <a:off x="5364088" y="3789040"/>
            <a:ext cx="3312368" cy="338554"/>
          </a:xfrm>
          <a:prstGeom prst="rect">
            <a:avLst/>
          </a:prstGeom>
          <a:noFill/>
        </p:spPr>
        <p:txBody>
          <a:bodyPr wrap="square" rtlCol="0">
            <a:spAutoFit/>
          </a:bodyPr>
          <a:lstStyle/>
          <a:p>
            <a:pPr algn="l"/>
            <a:r>
              <a:rPr lang="sv-SE" sz="1600" b="0" dirty="0" err="1"/>
              <a:t>Desired</a:t>
            </a:r>
            <a:r>
              <a:rPr lang="sv-SE" sz="1600" b="0" dirty="0"/>
              <a:t> signal in dark </a:t>
            </a:r>
            <a:r>
              <a:rPr lang="sv-SE" sz="1600" b="0" dirty="0" err="1"/>
              <a:t>zones</a:t>
            </a:r>
            <a:r>
              <a:rPr lang="sv-SE" sz="1600" b="0" dirty="0"/>
              <a:t> is 0</a:t>
            </a:r>
          </a:p>
        </p:txBody>
      </p:sp>
      <p:pic>
        <p:nvPicPr>
          <p:cNvPr id="10" name="Picture 9"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mathcal{C} = \expect[ \lVert \bm{p}_b - \bm{d}(n) \rVert^2 + \lVert \bm{p}_d(n)\rVert^2]&#10;\]&#10;&#10;\end{document}" title="IguanaTex Bitmap Display">
            <a:extLst>
              <a:ext uri="{FF2B5EF4-FFF2-40B4-BE49-F238E27FC236}">
                <a16:creationId xmlns:a16="http://schemas.microsoft.com/office/drawing/2014/main" id="{9CEE1BC5-A1B0-43DA-A7E8-D3F10F5341D2}"/>
              </a:ext>
            </a:extLst>
          </p:cNvPr>
          <p:cNvPicPr>
            <a:picLocks noChangeAspect="1"/>
          </p:cNvPicPr>
          <p:nvPr>
            <p:custDataLst>
              <p:tags r:id="rId1"/>
            </p:custDataLst>
          </p:nvPr>
        </p:nvPicPr>
        <p:blipFill>
          <a:blip r:embed="rId4"/>
          <a:stretch>
            <a:fillRect/>
          </a:stretch>
        </p:blipFill>
        <p:spPr>
          <a:xfrm>
            <a:off x="1475656" y="2420888"/>
            <a:ext cx="5760640" cy="478796"/>
          </a:xfrm>
          <a:prstGeom prst="rect">
            <a:avLst/>
          </a:prstGeom>
          <a:solidFill>
            <a:srgbClr val="FFFFFF"/>
          </a:solidFill>
        </p:spPr>
      </p:pic>
      <p:sp>
        <p:nvSpPr>
          <p:cNvPr id="15" name="TextBox 14">
            <a:extLst>
              <a:ext uri="{FF2B5EF4-FFF2-40B4-BE49-F238E27FC236}">
                <a16:creationId xmlns:a16="http://schemas.microsoft.com/office/drawing/2014/main" id="{8C812790-D6E0-4A57-B57F-FB9894ACA7B0}"/>
              </a:ext>
            </a:extLst>
          </p:cNvPr>
          <p:cNvSpPr txBox="1"/>
          <p:nvPr/>
        </p:nvSpPr>
        <p:spPr>
          <a:xfrm>
            <a:off x="827584" y="5199583"/>
            <a:ext cx="7992888" cy="461665"/>
          </a:xfrm>
          <a:prstGeom prst="rect">
            <a:avLst/>
          </a:prstGeom>
          <a:noFill/>
        </p:spPr>
        <p:txBody>
          <a:bodyPr wrap="square" rtlCol="0">
            <a:spAutoFit/>
          </a:bodyPr>
          <a:lstStyle/>
          <a:p>
            <a:pPr algn="l"/>
            <a:r>
              <a:rPr lang="sv-SE" b="0" dirty="0"/>
              <a:t>Optimal filters </a:t>
            </a:r>
            <a:r>
              <a:rPr lang="sv-SE" b="0" dirty="0" err="1"/>
              <a:t>computed</a:t>
            </a:r>
            <a:r>
              <a:rPr lang="sv-SE" b="0" dirty="0"/>
              <a:t> by </a:t>
            </a:r>
            <a:r>
              <a:rPr lang="sv-SE" b="0" dirty="0" err="1"/>
              <a:t>setting</a:t>
            </a:r>
            <a:r>
              <a:rPr lang="sv-SE" b="0" dirty="0"/>
              <a:t> gradient </a:t>
            </a:r>
            <a:r>
              <a:rPr lang="sv-SE" b="0" dirty="0" err="1"/>
              <a:t>to</a:t>
            </a:r>
            <a:r>
              <a:rPr lang="sv-SE" b="0" dirty="0"/>
              <a:t> </a:t>
            </a:r>
            <a:r>
              <a:rPr lang="sv-SE" b="0" dirty="0" err="1"/>
              <a:t>zero</a:t>
            </a:r>
            <a:r>
              <a:rPr lang="sv-SE" b="0" dirty="0"/>
              <a:t>... </a:t>
            </a:r>
          </a:p>
        </p:txBody>
      </p:sp>
      <p:sp>
        <p:nvSpPr>
          <p:cNvPr id="19" name="TextBox 18">
            <a:extLst>
              <a:ext uri="{FF2B5EF4-FFF2-40B4-BE49-F238E27FC236}">
                <a16:creationId xmlns:a16="http://schemas.microsoft.com/office/drawing/2014/main" id="{83D96EEF-6F5C-4D05-863B-2E7437CB9E90}"/>
              </a:ext>
            </a:extLst>
          </p:cNvPr>
          <p:cNvSpPr txBox="1"/>
          <p:nvPr/>
        </p:nvSpPr>
        <p:spPr>
          <a:xfrm>
            <a:off x="971600" y="3780329"/>
            <a:ext cx="4572000" cy="584775"/>
          </a:xfrm>
          <a:prstGeom prst="rect">
            <a:avLst/>
          </a:prstGeom>
          <a:noFill/>
        </p:spPr>
        <p:txBody>
          <a:bodyPr wrap="square">
            <a:spAutoFit/>
          </a:bodyPr>
          <a:lstStyle/>
          <a:p>
            <a:pPr algn="l"/>
            <a:r>
              <a:rPr lang="sv-SE" sz="1600" b="0" dirty="0" err="1"/>
              <a:t>Desired</a:t>
            </a:r>
            <a:r>
              <a:rPr lang="sv-SE" sz="1600" b="0" dirty="0"/>
              <a:t> signal in </a:t>
            </a:r>
            <a:r>
              <a:rPr lang="sv-SE" sz="1600" b="0" dirty="0" err="1"/>
              <a:t>bright</a:t>
            </a:r>
            <a:r>
              <a:rPr lang="sv-SE" sz="1600" b="0" dirty="0"/>
              <a:t> </a:t>
            </a:r>
            <a:r>
              <a:rPr lang="sv-SE" sz="1600" b="0" dirty="0" err="1"/>
              <a:t>zone</a:t>
            </a:r>
            <a:r>
              <a:rPr lang="sv-SE" sz="1600" b="0" dirty="0"/>
              <a:t> is </a:t>
            </a:r>
            <a:r>
              <a:rPr lang="sv-SE" sz="1600" b="0" dirty="0" err="1"/>
              <a:t>usually</a:t>
            </a:r>
            <a:r>
              <a:rPr lang="sv-SE" sz="1600" b="0" dirty="0"/>
              <a:t> input signal as </a:t>
            </a:r>
            <a:r>
              <a:rPr lang="sv-SE" sz="1600" b="0" dirty="0" err="1"/>
              <a:t>reproduced</a:t>
            </a:r>
            <a:r>
              <a:rPr lang="sv-SE" sz="1600" b="0" dirty="0"/>
              <a:t> by a </a:t>
            </a:r>
            <a:r>
              <a:rPr lang="sv-SE" sz="1600" b="0" dirty="0" err="1"/>
              <a:t>virtual</a:t>
            </a:r>
            <a:r>
              <a:rPr lang="sv-SE" sz="1600" b="0" dirty="0"/>
              <a:t> source</a:t>
            </a:r>
          </a:p>
        </p:txBody>
      </p:sp>
      <p:pic>
        <p:nvPicPr>
          <p:cNvPr id="18" name="Picture 17"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d}(n) = \tilde{\bm{h}} * x(n)&#10;\]&#10;&#10;\end{document}" title="IguanaTex Bitmap Display">
            <a:extLst>
              <a:ext uri="{FF2B5EF4-FFF2-40B4-BE49-F238E27FC236}">
                <a16:creationId xmlns:a16="http://schemas.microsoft.com/office/drawing/2014/main" id="{36328033-6341-4667-90F6-711B4E2683D2}"/>
              </a:ext>
            </a:extLst>
          </p:cNvPr>
          <p:cNvPicPr>
            <a:picLocks noChangeAspect="1"/>
          </p:cNvPicPr>
          <p:nvPr>
            <p:custDataLst>
              <p:tags r:id="rId2"/>
            </p:custDataLst>
          </p:nvPr>
        </p:nvPicPr>
        <p:blipFill>
          <a:blip r:embed="rId5"/>
          <a:stretch>
            <a:fillRect/>
          </a:stretch>
        </p:blipFill>
        <p:spPr>
          <a:xfrm>
            <a:off x="2771800" y="4426450"/>
            <a:ext cx="2105794" cy="370702"/>
          </a:xfrm>
          <a:prstGeom prst="rect">
            <a:avLst/>
          </a:prstGeom>
          <a:solidFill>
            <a:srgbClr val="FFFFFF"/>
          </a:solidFill>
        </p:spPr>
      </p:pic>
      <p:cxnSp>
        <p:nvCxnSpPr>
          <p:cNvPr id="11" name="Straight Connector 10"/>
          <p:cNvCxnSpPr/>
          <p:nvPr/>
        </p:nvCxnSpPr>
        <p:spPr bwMode="auto">
          <a:xfrm>
            <a:off x="4139952" y="2924944"/>
            <a:ext cx="0" cy="79208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p:nvCxnSpPr>
        <p:spPr bwMode="auto">
          <a:xfrm>
            <a:off x="6228184" y="2996952"/>
            <a:ext cx="0" cy="79208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899325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zone control</a:t>
            </a:r>
            <a:r>
              <a:rPr lang="en-US" b="0" dirty="0">
                <a:latin typeface="Arial" charset="0"/>
                <a:ea typeface="ＭＳ Ｐゴシック" charset="0"/>
              </a:rPr>
              <a:t> </a:t>
            </a:r>
            <a:r>
              <a:rPr lang="en-US" sz="2400" b="0" dirty="0">
                <a:latin typeface="Arial" charset="0"/>
                <a:ea typeface="ＭＳ Ｐゴシック" charset="0"/>
              </a:rPr>
              <a:t>- </a:t>
            </a:r>
            <a:r>
              <a:rPr lang="en-US" sz="2400" u="sng" dirty="0">
                <a:latin typeface="Arial" charset="0"/>
                <a:ea typeface="ＭＳ Ｐゴシック" charset="0"/>
              </a:rPr>
              <a:t>Pressure Matching</a:t>
            </a:r>
            <a:endParaRPr lang="en-US" dirty="0">
              <a:cs typeface="+mj-cs"/>
            </a:endParaRPr>
          </a:p>
        </p:txBody>
      </p:sp>
      <p:pic>
        <p:nvPicPr>
          <p:cNvPr id="6" name="Picture 5"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m{R}_b + \bm{R}_d)^{-1} \bm{r}_b&#10;\]&#10;&#10;\end{document}" title="IguanaTex Bitmap Display">
            <a:extLst>
              <a:ext uri="{FF2B5EF4-FFF2-40B4-BE49-F238E27FC236}">
                <a16:creationId xmlns:a16="http://schemas.microsoft.com/office/drawing/2014/main" id="{47650331-B852-4FFE-A434-0F28F6F23B4C}"/>
              </a:ext>
            </a:extLst>
          </p:cNvPr>
          <p:cNvPicPr>
            <a:picLocks noChangeAspect="1"/>
          </p:cNvPicPr>
          <p:nvPr>
            <p:custDataLst>
              <p:tags r:id="rId1"/>
            </p:custDataLst>
          </p:nvPr>
        </p:nvPicPr>
        <p:blipFill>
          <a:blip r:embed="rId6"/>
          <a:stretch>
            <a:fillRect/>
          </a:stretch>
        </p:blipFill>
        <p:spPr>
          <a:xfrm>
            <a:off x="1475656" y="1988840"/>
            <a:ext cx="3730365" cy="482999"/>
          </a:xfrm>
          <a:prstGeom prst="rect">
            <a:avLst/>
          </a:prstGeom>
          <a:solidFill>
            <a:srgbClr val="FFFFFF"/>
          </a:solidFill>
        </p:spPr>
      </p:pic>
      <p:sp>
        <p:nvSpPr>
          <p:cNvPr id="4" name="TextBox 3">
            <a:extLst>
              <a:ext uri="{FF2B5EF4-FFF2-40B4-BE49-F238E27FC236}">
                <a16:creationId xmlns:a16="http://schemas.microsoft.com/office/drawing/2014/main" id="{9A2D476B-15D0-4EEA-A353-72164D880E7C}"/>
              </a:ext>
            </a:extLst>
          </p:cNvPr>
          <p:cNvSpPr txBox="1"/>
          <p:nvPr/>
        </p:nvSpPr>
        <p:spPr>
          <a:xfrm>
            <a:off x="683568" y="5085184"/>
            <a:ext cx="8115664" cy="707886"/>
          </a:xfrm>
          <a:prstGeom prst="rect">
            <a:avLst/>
          </a:prstGeom>
          <a:noFill/>
        </p:spPr>
        <p:txBody>
          <a:bodyPr wrap="square" rtlCol="0">
            <a:spAutoFit/>
          </a:bodyPr>
          <a:lstStyle/>
          <a:p>
            <a:pPr algn="l"/>
            <a:r>
              <a:rPr lang="sv-SE" sz="2000" b="0" dirty="0" err="1"/>
              <a:t>Correlation</a:t>
            </a:r>
            <a:r>
              <a:rPr lang="sv-SE" sz="2000" b="0" dirty="0"/>
              <a:t> </a:t>
            </a:r>
            <a:r>
              <a:rPr lang="sv-SE" sz="2000" b="0" dirty="0" err="1"/>
              <a:t>matrices</a:t>
            </a:r>
            <a:r>
              <a:rPr lang="sv-SE" sz="2000" b="0" dirty="0"/>
              <a:t> </a:t>
            </a:r>
            <a:r>
              <a:rPr lang="sv-SE" sz="2000" b="0" dirty="0" err="1"/>
              <a:t>are</a:t>
            </a:r>
            <a:r>
              <a:rPr lang="sv-SE" sz="2000" b="0" dirty="0"/>
              <a:t> </a:t>
            </a:r>
            <a:r>
              <a:rPr lang="sv-SE" sz="2000" b="0" dirty="0" err="1"/>
              <a:t>defined</a:t>
            </a:r>
            <a:r>
              <a:rPr lang="sv-SE" sz="2000" b="0" dirty="0"/>
              <a:t> in terms </a:t>
            </a:r>
            <a:r>
              <a:rPr lang="sv-SE" sz="2000" b="0" dirty="0" err="1"/>
              <a:t>of</a:t>
            </a:r>
            <a:r>
              <a:rPr lang="sv-SE" sz="2000" b="0" dirty="0"/>
              <a:t> </a:t>
            </a:r>
            <a:r>
              <a:rPr lang="sv-SE" sz="2000" b="0" dirty="0" err="1"/>
              <a:t>known</a:t>
            </a:r>
            <a:r>
              <a:rPr lang="sv-SE" sz="2000" b="0" dirty="0"/>
              <a:t> signal and </a:t>
            </a:r>
            <a:r>
              <a:rPr lang="sv-SE" sz="2000" b="0" dirty="0" err="1"/>
              <a:t>acoustic</a:t>
            </a:r>
            <a:r>
              <a:rPr lang="sv-SE" sz="2000" b="0" dirty="0"/>
              <a:t> </a:t>
            </a:r>
            <a:r>
              <a:rPr lang="sv-SE" sz="2000" b="0" dirty="0" err="1"/>
              <a:t>impulse</a:t>
            </a:r>
            <a:r>
              <a:rPr lang="sv-SE" sz="2000" b="0" dirty="0"/>
              <a:t> </a:t>
            </a:r>
            <a:r>
              <a:rPr lang="sv-SE" sz="2000" b="0" dirty="0" err="1"/>
              <a:t>responses</a:t>
            </a:r>
            <a:r>
              <a:rPr lang="sv-SE" sz="2000" b="0" dirty="0"/>
              <a:t>, </a:t>
            </a:r>
            <a:r>
              <a:rPr lang="sv-SE" sz="2000" b="0" dirty="0" err="1"/>
              <a:t>hence</a:t>
            </a:r>
            <a:r>
              <a:rPr lang="sv-SE" sz="2000" b="0" dirty="0"/>
              <a:t> </a:t>
            </a:r>
            <a:r>
              <a:rPr lang="sv-SE" sz="2000" b="0" dirty="0" err="1"/>
              <a:t>can</a:t>
            </a:r>
            <a:r>
              <a:rPr lang="sv-SE" sz="2000" b="0" dirty="0"/>
              <a:t> be </a:t>
            </a:r>
            <a:r>
              <a:rPr lang="sv-SE" sz="2000" b="0" dirty="0" err="1"/>
              <a:t>computed</a:t>
            </a:r>
            <a:r>
              <a:rPr lang="sv-SE" sz="2000" b="0" dirty="0"/>
              <a:t> </a:t>
            </a:r>
            <a:r>
              <a:rPr lang="sv-SE" sz="2000" b="0" dirty="0" err="1"/>
              <a:t>ahead</a:t>
            </a:r>
            <a:r>
              <a:rPr lang="sv-SE" sz="2000" b="0" dirty="0"/>
              <a:t> </a:t>
            </a:r>
            <a:r>
              <a:rPr lang="sv-SE" sz="2000" b="0" dirty="0" err="1"/>
              <a:t>of</a:t>
            </a:r>
            <a:r>
              <a:rPr lang="sv-SE" sz="2000" b="0" dirty="0"/>
              <a:t> operation</a:t>
            </a:r>
          </a:p>
        </p:txBody>
      </p:sp>
      <p:pic>
        <p:nvPicPr>
          <p:cNvPr id="17" name="Picture 16"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R}_b = \expect[\bm{H}_b^\top \bm{X}_b(n) \bm{X}_b^{\top}(n) \bm{H}_b] \]&#10;&#10;\end{document}" title="IguanaTex Bitmap Display">
            <a:extLst>
              <a:ext uri="{FF2B5EF4-FFF2-40B4-BE49-F238E27FC236}">
                <a16:creationId xmlns:a16="http://schemas.microsoft.com/office/drawing/2014/main" id="{FDB6BA82-F443-4D53-9DC8-48D8BA99D251}"/>
              </a:ext>
            </a:extLst>
          </p:cNvPr>
          <p:cNvPicPr>
            <a:picLocks noChangeAspect="1"/>
          </p:cNvPicPr>
          <p:nvPr>
            <p:custDataLst>
              <p:tags r:id="rId2"/>
            </p:custDataLst>
          </p:nvPr>
        </p:nvPicPr>
        <p:blipFill>
          <a:blip r:embed="rId7"/>
          <a:stretch>
            <a:fillRect/>
          </a:stretch>
        </p:blipFill>
        <p:spPr>
          <a:xfrm>
            <a:off x="1475656" y="3063348"/>
            <a:ext cx="5398608" cy="502747"/>
          </a:xfrm>
          <a:prstGeom prst="rect">
            <a:avLst/>
          </a:prstGeom>
          <a:solidFill>
            <a:srgbClr val="FFFFFF"/>
          </a:solidFill>
        </p:spPr>
      </p:pic>
      <p:pic>
        <p:nvPicPr>
          <p:cNvPr id="5" name="Picture 4"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R}_d = \expect[\bm{H}_d^\top \bm{X}_d(n) \bm{X}_d^{\top}(n) \bm{H}_d] \]&#10;&#10;\end{document}" title="IguanaTex Bitmap Display">
            <a:extLst>
              <a:ext uri="{FF2B5EF4-FFF2-40B4-BE49-F238E27FC236}">
                <a16:creationId xmlns:a16="http://schemas.microsoft.com/office/drawing/2014/main" id="{84848768-B3BA-40DA-985B-197679BFC3BE}"/>
              </a:ext>
            </a:extLst>
          </p:cNvPr>
          <p:cNvPicPr>
            <a:picLocks noChangeAspect="1"/>
          </p:cNvPicPr>
          <p:nvPr>
            <p:custDataLst>
              <p:tags r:id="rId3"/>
            </p:custDataLst>
          </p:nvPr>
        </p:nvPicPr>
        <p:blipFill>
          <a:blip r:embed="rId8"/>
          <a:stretch>
            <a:fillRect/>
          </a:stretch>
        </p:blipFill>
        <p:spPr>
          <a:xfrm>
            <a:off x="1475656" y="3674625"/>
            <a:ext cx="5484070" cy="509675"/>
          </a:xfrm>
          <a:prstGeom prst="rect">
            <a:avLst/>
          </a:prstGeom>
          <a:solidFill>
            <a:srgbClr val="FFFFFF"/>
          </a:solidFill>
        </p:spPr>
      </p:pic>
      <p:pic>
        <p:nvPicPr>
          <p:cNvPr id="13" name="Picture 12"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r}_b = \expect[\bm{H}_b^\top \bm{X}_b(n) \bm{d}(n)] \]&#10;&#10;\end{document}" title="IguanaTex Bitmap Display">
            <a:extLst>
              <a:ext uri="{FF2B5EF4-FFF2-40B4-BE49-F238E27FC236}">
                <a16:creationId xmlns:a16="http://schemas.microsoft.com/office/drawing/2014/main" id="{7E511115-5C8F-43AB-BEF7-658494C79E81}"/>
              </a:ext>
            </a:extLst>
          </p:cNvPr>
          <p:cNvPicPr>
            <a:picLocks noChangeAspect="1"/>
          </p:cNvPicPr>
          <p:nvPr>
            <p:custDataLst>
              <p:tags r:id="rId4"/>
            </p:custDataLst>
          </p:nvPr>
        </p:nvPicPr>
        <p:blipFill>
          <a:blip r:embed="rId9"/>
          <a:stretch>
            <a:fillRect/>
          </a:stretch>
        </p:blipFill>
        <p:spPr>
          <a:xfrm>
            <a:off x="1475656" y="4293096"/>
            <a:ext cx="4206300" cy="507845"/>
          </a:xfrm>
          <a:prstGeom prst="rect">
            <a:avLst/>
          </a:prstGeom>
          <a:solidFill>
            <a:srgbClr val="FFFFFF"/>
          </a:solidFill>
        </p:spPr>
      </p:pic>
      <p:sp>
        <p:nvSpPr>
          <p:cNvPr id="21" name="TextBox 20">
            <a:extLst>
              <a:ext uri="{FF2B5EF4-FFF2-40B4-BE49-F238E27FC236}">
                <a16:creationId xmlns:a16="http://schemas.microsoft.com/office/drawing/2014/main" id="{B816CEDD-93B1-46AB-8A21-393948AB1EE9}"/>
              </a:ext>
            </a:extLst>
          </p:cNvPr>
          <p:cNvSpPr txBox="1"/>
          <p:nvPr/>
        </p:nvSpPr>
        <p:spPr>
          <a:xfrm>
            <a:off x="304800" y="1196752"/>
            <a:ext cx="7867600" cy="461665"/>
          </a:xfrm>
          <a:prstGeom prst="rect">
            <a:avLst/>
          </a:prstGeom>
          <a:noFill/>
        </p:spPr>
        <p:txBody>
          <a:bodyPr wrap="square" rtlCol="0">
            <a:spAutoFit/>
          </a:bodyPr>
          <a:lstStyle/>
          <a:p>
            <a:pPr marL="342900" indent="-342900" algn="l">
              <a:buFont typeface="Arial"/>
              <a:buChar char="•"/>
            </a:pPr>
            <a:r>
              <a:rPr lang="sv-SE" b="0" dirty="0"/>
              <a:t>MSE-optimal </a:t>
            </a:r>
            <a:r>
              <a:rPr lang="sv-SE" b="0" dirty="0" err="1"/>
              <a:t>control</a:t>
            </a:r>
            <a:r>
              <a:rPr lang="sv-SE" b="0" dirty="0"/>
              <a:t> filters </a:t>
            </a:r>
            <a:r>
              <a:rPr lang="sv-SE" b="0" dirty="0" err="1"/>
              <a:t>are</a:t>
            </a:r>
            <a:endParaRPr lang="sv-SE" b="0" dirty="0"/>
          </a:p>
        </p:txBody>
      </p:sp>
      <p:sp>
        <p:nvSpPr>
          <p:cNvPr id="2" name="TextBox 1"/>
          <p:cNvSpPr txBox="1"/>
          <p:nvPr/>
        </p:nvSpPr>
        <p:spPr>
          <a:xfrm>
            <a:off x="1547664" y="2627620"/>
            <a:ext cx="607984" cy="369332"/>
          </a:xfrm>
          <a:prstGeom prst="rect">
            <a:avLst/>
          </a:prstGeom>
          <a:noFill/>
        </p:spPr>
        <p:txBody>
          <a:bodyPr wrap="none" rtlCol="0">
            <a:spAutoFit/>
          </a:bodyPr>
          <a:lstStyle/>
          <a:p>
            <a:r>
              <a:rPr lang="en-US" sz="1800" b="0" dirty="0"/>
              <a:t>with</a:t>
            </a:r>
          </a:p>
        </p:txBody>
      </p:sp>
    </p:spTree>
    <p:extLst>
      <p:ext uri="{BB962C8B-B14F-4D97-AF65-F5344CB8AC3E}">
        <p14:creationId xmlns:p14="http://schemas.microsoft.com/office/powerpoint/2010/main" val="1994269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zone control</a:t>
            </a:r>
            <a:r>
              <a:rPr lang="en-US" b="0" dirty="0">
                <a:latin typeface="Arial" charset="0"/>
                <a:ea typeface="ＭＳ Ｐゴシック" charset="0"/>
              </a:rPr>
              <a:t> </a:t>
            </a:r>
            <a:r>
              <a:rPr lang="en-US" sz="2400" b="0" dirty="0">
                <a:latin typeface="Arial" charset="0"/>
                <a:ea typeface="ＭＳ Ｐゴシック" charset="0"/>
              </a:rPr>
              <a:t>- </a:t>
            </a:r>
            <a:r>
              <a:rPr lang="en-US" sz="2400" u="sng" dirty="0">
                <a:latin typeface="Arial" charset="0"/>
                <a:ea typeface="ＭＳ Ｐゴシック" charset="0"/>
              </a:rPr>
              <a:t>Pressure Matching</a:t>
            </a:r>
            <a:endParaRPr lang="en-US" sz="2400" dirty="0">
              <a:cs typeface="+mj-cs"/>
            </a:endParaRPr>
          </a:p>
        </p:txBody>
      </p:sp>
      <p:sp>
        <p:nvSpPr>
          <p:cNvPr id="4" name="TextBox 3">
            <a:extLst>
              <a:ext uri="{FF2B5EF4-FFF2-40B4-BE49-F238E27FC236}">
                <a16:creationId xmlns:a16="http://schemas.microsoft.com/office/drawing/2014/main" id="{9A2D476B-15D0-4EEA-A353-72164D880E7C}"/>
              </a:ext>
            </a:extLst>
          </p:cNvPr>
          <p:cNvSpPr txBox="1"/>
          <p:nvPr/>
        </p:nvSpPr>
        <p:spPr>
          <a:xfrm>
            <a:off x="251520" y="1196752"/>
            <a:ext cx="7867600" cy="1274195"/>
          </a:xfrm>
          <a:prstGeom prst="rect">
            <a:avLst/>
          </a:prstGeom>
          <a:noFill/>
        </p:spPr>
        <p:txBody>
          <a:bodyPr wrap="square" rtlCol="0">
            <a:spAutoFit/>
          </a:bodyPr>
          <a:lstStyle/>
          <a:p>
            <a:pPr marL="342900" indent="-342900" algn="l">
              <a:buFont typeface="Arial"/>
              <a:buChar char="•"/>
            </a:pPr>
            <a:r>
              <a:rPr lang="sv-SE" b="0" dirty="0"/>
              <a:t>Same </a:t>
            </a:r>
            <a:r>
              <a:rPr lang="sv-SE" b="0" dirty="0" err="1"/>
              <a:t>principles</a:t>
            </a:r>
            <a:r>
              <a:rPr lang="sv-SE" b="0" dirty="0"/>
              <a:t> as for GEVD-</a:t>
            </a:r>
            <a:r>
              <a:rPr lang="sv-SE" b="0" dirty="0" err="1"/>
              <a:t>based</a:t>
            </a:r>
            <a:r>
              <a:rPr lang="sv-SE" b="0" dirty="0"/>
              <a:t> </a:t>
            </a:r>
            <a:r>
              <a:rPr lang="sv-SE" b="0" dirty="0" err="1"/>
              <a:t>multichannel</a:t>
            </a:r>
            <a:r>
              <a:rPr lang="sv-SE" b="0" dirty="0"/>
              <a:t> Wiener filter </a:t>
            </a:r>
            <a:r>
              <a:rPr lang="sv-SE" b="0" dirty="0" err="1"/>
              <a:t>can</a:t>
            </a:r>
            <a:r>
              <a:rPr lang="sv-SE" b="0" dirty="0"/>
              <a:t> be </a:t>
            </a:r>
            <a:r>
              <a:rPr lang="sv-SE" b="0" dirty="0" err="1"/>
              <a:t>applied</a:t>
            </a:r>
            <a:endParaRPr lang="sv-SE" b="0" dirty="0"/>
          </a:p>
          <a:p>
            <a:pPr algn="l"/>
            <a:r>
              <a:rPr lang="sv-SE" b="0" dirty="0"/>
              <a:t>    </a:t>
            </a:r>
            <a:r>
              <a:rPr lang="sv-SE" b="0" dirty="0" err="1"/>
              <a:t>Simultaneous</a:t>
            </a:r>
            <a:r>
              <a:rPr lang="sv-SE" b="0" dirty="0"/>
              <a:t> </a:t>
            </a:r>
            <a:r>
              <a:rPr lang="sv-SE" b="0" dirty="0" err="1"/>
              <a:t>diagonalization</a:t>
            </a:r>
            <a:r>
              <a:rPr lang="sv-SE" b="0" dirty="0"/>
              <a:t> </a:t>
            </a:r>
            <a:r>
              <a:rPr lang="sv-SE" b="0" dirty="0" err="1"/>
              <a:t>of</a:t>
            </a:r>
            <a:r>
              <a:rPr lang="sv-SE" b="0" dirty="0"/>
              <a:t> matrix pair {</a:t>
            </a:r>
            <a:r>
              <a:rPr lang="sv-SE" b="0" dirty="0" err="1"/>
              <a:t>R</a:t>
            </a:r>
            <a:r>
              <a:rPr lang="sv-SE" b="0" baseline="-25000" dirty="0" err="1"/>
              <a:t>b</a:t>
            </a:r>
            <a:r>
              <a:rPr lang="sv-SE" b="0" dirty="0" err="1"/>
              <a:t>,R</a:t>
            </a:r>
            <a:r>
              <a:rPr lang="sv-SE" b="0" baseline="-25000" dirty="0" err="1"/>
              <a:t>d</a:t>
            </a:r>
            <a:r>
              <a:rPr lang="sv-SE" b="0" dirty="0"/>
              <a:t>} is</a:t>
            </a:r>
          </a:p>
        </p:txBody>
      </p:sp>
      <p:pic>
        <p:nvPicPr>
          <p:cNvPr id="17" name="Picture 16"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U}^{\top} \bm{R}_b \bm{U} = \bm{\Lambda}&#10;\]&#10;&#10;\end{document}" title="IguanaTex Bitmap Display">
            <a:extLst>
              <a:ext uri="{FF2B5EF4-FFF2-40B4-BE49-F238E27FC236}">
                <a16:creationId xmlns:a16="http://schemas.microsoft.com/office/drawing/2014/main" id="{ACD219B2-9CFC-4124-969F-971F1FCF3076}"/>
              </a:ext>
            </a:extLst>
          </p:cNvPr>
          <p:cNvPicPr>
            <a:picLocks noChangeAspect="1"/>
          </p:cNvPicPr>
          <p:nvPr>
            <p:custDataLst>
              <p:tags r:id="rId1"/>
            </p:custDataLst>
          </p:nvPr>
        </p:nvPicPr>
        <p:blipFill>
          <a:blip r:embed="rId6"/>
          <a:stretch>
            <a:fillRect/>
          </a:stretch>
        </p:blipFill>
        <p:spPr>
          <a:xfrm>
            <a:off x="1475656" y="2830987"/>
            <a:ext cx="2495336" cy="462955"/>
          </a:xfrm>
          <a:prstGeom prst="rect">
            <a:avLst/>
          </a:prstGeom>
          <a:solidFill>
            <a:srgbClr val="FFFFFF"/>
          </a:solidFill>
        </p:spPr>
      </p:pic>
      <p:pic>
        <p:nvPicPr>
          <p:cNvPr id="14" name="Picture 13"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U}^{\top} \bm{R}_d \bm{U} = \bm{I}&#10;\]&#10;&#10;\end{document}" title="IguanaTex Bitmap Display">
            <a:extLst>
              <a:ext uri="{FF2B5EF4-FFF2-40B4-BE49-F238E27FC236}">
                <a16:creationId xmlns:a16="http://schemas.microsoft.com/office/drawing/2014/main" id="{3BC0A041-56FE-4CFD-B5C1-CB98B04B3096}"/>
              </a:ext>
            </a:extLst>
          </p:cNvPr>
          <p:cNvPicPr>
            <a:picLocks noChangeAspect="1"/>
          </p:cNvPicPr>
          <p:nvPr>
            <p:custDataLst>
              <p:tags r:id="rId2"/>
            </p:custDataLst>
          </p:nvPr>
        </p:nvPicPr>
        <p:blipFill>
          <a:blip r:embed="rId7"/>
          <a:stretch>
            <a:fillRect/>
          </a:stretch>
        </p:blipFill>
        <p:spPr>
          <a:xfrm>
            <a:off x="1475656" y="3407051"/>
            <a:ext cx="2438447" cy="462955"/>
          </a:xfrm>
          <a:prstGeom prst="rect">
            <a:avLst/>
          </a:prstGeom>
          <a:solidFill>
            <a:srgbClr val="FFFFFF"/>
          </a:solidFill>
        </p:spPr>
      </p:pic>
      <p:pic>
        <p:nvPicPr>
          <p:cNvPr id="20" name="Picture 19"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m{U} (\bm{\Lambda} + \bm{I})^{-1} \bm{U}^{\top} \bm{r}_b&#10;\]&#10;&#10;\end{document}" title="IguanaTex Bitmap Display">
            <a:extLst>
              <a:ext uri="{FF2B5EF4-FFF2-40B4-BE49-F238E27FC236}">
                <a16:creationId xmlns:a16="http://schemas.microsoft.com/office/drawing/2014/main" id="{7B8FEB0C-99F5-4068-92C7-11A5399C0A03}"/>
              </a:ext>
            </a:extLst>
          </p:cNvPr>
          <p:cNvPicPr>
            <a:picLocks noChangeAspect="1"/>
          </p:cNvPicPr>
          <p:nvPr>
            <p:custDataLst>
              <p:tags r:id="rId3"/>
            </p:custDataLst>
          </p:nvPr>
        </p:nvPicPr>
        <p:blipFill>
          <a:blip r:embed="rId8"/>
          <a:stretch>
            <a:fillRect/>
          </a:stretch>
        </p:blipFill>
        <p:spPr>
          <a:xfrm>
            <a:off x="1475656" y="5063235"/>
            <a:ext cx="4281298" cy="494150"/>
          </a:xfrm>
          <a:prstGeom prst="rect">
            <a:avLst/>
          </a:prstGeom>
          <a:solidFill>
            <a:srgbClr val="FFFFFF"/>
          </a:solidFill>
        </p:spPr>
      </p:pic>
      <p:sp>
        <p:nvSpPr>
          <p:cNvPr id="9" name="TextBox 8"/>
          <p:cNvSpPr txBox="1"/>
          <p:nvPr/>
        </p:nvSpPr>
        <p:spPr>
          <a:xfrm>
            <a:off x="1462681" y="4055123"/>
            <a:ext cx="633933" cy="369332"/>
          </a:xfrm>
          <a:prstGeom prst="rect">
            <a:avLst/>
          </a:prstGeom>
          <a:noFill/>
        </p:spPr>
        <p:txBody>
          <a:bodyPr wrap="none" rtlCol="0">
            <a:spAutoFit/>
          </a:bodyPr>
          <a:lstStyle/>
          <a:p>
            <a:r>
              <a:rPr lang="en-US" sz="1800" b="0" dirty="0"/>
              <a:t>then</a:t>
            </a:r>
          </a:p>
        </p:txBody>
      </p:sp>
      <p:pic>
        <p:nvPicPr>
          <p:cNvPr id="8" name="Picture 7"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m{R}_b + \bm{R}_d)^{-1} \bm{r}_b&#10;\]&#10;&#10;\end{document}" title="IguanaTex Bitmap Display">
            <a:extLst>
              <a:ext uri="{FF2B5EF4-FFF2-40B4-BE49-F238E27FC236}">
                <a16:creationId xmlns:a16="http://schemas.microsoft.com/office/drawing/2014/main" id="{47650331-B852-4FFE-A434-0F28F6F23B4C}"/>
              </a:ext>
            </a:extLst>
          </p:cNvPr>
          <p:cNvPicPr>
            <a:picLocks noChangeAspect="1"/>
          </p:cNvPicPr>
          <p:nvPr>
            <p:custDataLst>
              <p:tags r:id="rId4"/>
            </p:custDataLst>
          </p:nvPr>
        </p:nvPicPr>
        <p:blipFill>
          <a:blip r:embed="rId9"/>
          <a:stretch>
            <a:fillRect/>
          </a:stretch>
        </p:blipFill>
        <p:spPr>
          <a:xfrm>
            <a:off x="1475656" y="4487171"/>
            <a:ext cx="3730365" cy="482999"/>
          </a:xfrm>
          <a:prstGeom prst="rect">
            <a:avLst/>
          </a:prstGeom>
          <a:solidFill>
            <a:srgbClr val="FFFFFF"/>
          </a:solidFill>
        </p:spPr>
      </p:pic>
      <p:sp>
        <p:nvSpPr>
          <p:cNvPr id="10" name="TextBox 9">
            <a:extLst>
              <a:ext uri="{FF2B5EF4-FFF2-40B4-BE49-F238E27FC236}">
                <a16:creationId xmlns:a16="http://schemas.microsoft.com/office/drawing/2014/main" id="{00853B9E-E615-412A-A227-AF28D0EE4215}"/>
              </a:ext>
            </a:extLst>
          </p:cNvPr>
          <p:cNvSpPr txBox="1"/>
          <p:nvPr/>
        </p:nvSpPr>
        <p:spPr>
          <a:xfrm>
            <a:off x="251520" y="5877272"/>
            <a:ext cx="7442072" cy="363176"/>
          </a:xfrm>
          <a:prstGeom prst="rect">
            <a:avLst/>
          </a:prstGeom>
          <a:noFill/>
        </p:spPr>
        <p:txBody>
          <a:bodyPr wrap="square" rtlCol="0">
            <a:spAutoFit/>
          </a:bodyPr>
          <a:lstStyle/>
          <a:p>
            <a:pPr algn="l"/>
            <a:r>
              <a:rPr lang="sv-SE" sz="800" b="0" dirty="0">
                <a:effectLst/>
              </a:rPr>
              <a:t>T. Lee, J. K. Nielsen, J. R. Jensen, and M. G. Christensen, ‘A </a:t>
            </a:r>
            <a:r>
              <a:rPr lang="sv-SE" sz="800" b="0" dirty="0" err="1">
                <a:effectLst/>
              </a:rPr>
              <a:t>unified</a:t>
            </a:r>
            <a:r>
              <a:rPr lang="sv-SE" sz="800" b="0" dirty="0">
                <a:effectLst/>
              </a:rPr>
              <a:t> approach to generating sound </a:t>
            </a:r>
            <a:r>
              <a:rPr lang="sv-SE" sz="800" b="0" dirty="0" err="1">
                <a:effectLst/>
              </a:rPr>
              <a:t>zones</a:t>
            </a:r>
            <a:r>
              <a:rPr lang="sv-SE" sz="800" b="0" dirty="0">
                <a:effectLst/>
              </a:rPr>
              <a:t> </a:t>
            </a:r>
            <a:r>
              <a:rPr lang="sv-SE" sz="800" b="0" dirty="0" err="1">
                <a:effectLst/>
              </a:rPr>
              <a:t>using</a:t>
            </a:r>
            <a:r>
              <a:rPr lang="sv-SE" sz="800" b="0" dirty="0">
                <a:effectLst/>
              </a:rPr>
              <a:t> </a:t>
            </a:r>
            <a:r>
              <a:rPr lang="sv-SE" sz="800" b="0" dirty="0" err="1">
                <a:effectLst/>
              </a:rPr>
              <a:t>variable</a:t>
            </a:r>
            <a:r>
              <a:rPr lang="sv-SE" sz="800" b="0" dirty="0">
                <a:effectLst/>
              </a:rPr>
              <a:t> span </a:t>
            </a:r>
            <a:r>
              <a:rPr lang="sv-SE" sz="800" b="0" dirty="0" err="1">
                <a:effectLst/>
              </a:rPr>
              <a:t>linear</a:t>
            </a:r>
            <a:r>
              <a:rPr lang="sv-SE" sz="800" b="0" dirty="0">
                <a:effectLst/>
              </a:rPr>
              <a:t> filters’,</a:t>
            </a:r>
          </a:p>
          <a:p>
            <a:pPr algn="l"/>
            <a:r>
              <a:rPr lang="sv-SE" sz="800" b="0" i="1" dirty="0">
                <a:effectLst/>
              </a:rPr>
              <a:t>2018 IEEE International Conference on </a:t>
            </a:r>
            <a:r>
              <a:rPr lang="sv-SE" sz="800" b="0" i="1" dirty="0" err="1">
                <a:effectLst/>
              </a:rPr>
              <a:t>Acoustics</a:t>
            </a:r>
            <a:r>
              <a:rPr lang="sv-SE" sz="800" b="0" i="1" dirty="0">
                <a:effectLst/>
              </a:rPr>
              <a:t>, </a:t>
            </a:r>
            <a:r>
              <a:rPr lang="sv-SE" sz="800" b="0" i="1" dirty="0" err="1">
                <a:effectLst/>
              </a:rPr>
              <a:t>Speech</a:t>
            </a:r>
            <a:r>
              <a:rPr lang="sv-SE" sz="800" b="0" i="1" dirty="0">
                <a:effectLst/>
              </a:rPr>
              <a:t> and Signal </a:t>
            </a:r>
            <a:r>
              <a:rPr lang="sv-SE" sz="800" b="0" i="1" dirty="0" err="1">
                <a:effectLst/>
              </a:rPr>
              <a:t>Processing</a:t>
            </a:r>
            <a:r>
              <a:rPr lang="sv-SE" sz="800" b="0" i="1" dirty="0">
                <a:effectLst/>
              </a:rPr>
              <a:t> (ICASSP)</a:t>
            </a:r>
            <a:r>
              <a:rPr lang="sv-SE" sz="800" b="0" dirty="0">
                <a:effectLst/>
              </a:rPr>
              <a:t>, Calgary, Canada, Apr. 2018, </a:t>
            </a:r>
            <a:r>
              <a:rPr lang="sv-SE" sz="800" b="0" dirty="0" err="1">
                <a:effectLst/>
              </a:rPr>
              <a:t>pp</a:t>
            </a:r>
            <a:r>
              <a:rPr lang="sv-SE" sz="800" b="0" dirty="0">
                <a:effectLst/>
              </a:rPr>
              <a:t>. 491–495.</a:t>
            </a:r>
          </a:p>
        </p:txBody>
      </p:sp>
      <p:sp>
        <p:nvSpPr>
          <p:cNvPr id="5" name="Text Box 203">
            <a:extLst>
              <a:ext uri="{FF2B5EF4-FFF2-40B4-BE49-F238E27FC236}">
                <a16:creationId xmlns:a16="http://schemas.microsoft.com/office/drawing/2014/main" id="{11A80D27-5308-ACC7-E050-7411EC3FCC30}"/>
              </a:ext>
            </a:extLst>
          </p:cNvPr>
          <p:cNvSpPr txBox="1">
            <a:spLocks noChangeArrowheads="1"/>
          </p:cNvSpPr>
          <p:nvPr/>
        </p:nvSpPr>
        <p:spPr bwMode="auto">
          <a:xfrm rot="19654630">
            <a:off x="533879" y="3620287"/>
            <a:ext cx="9631142" cy="1570303"/>
          </a:xfrm>
          <a:prstGeom prst="rect">
            <a:avLst/>
          </a:prstGeom>
          <a:solidFill>
            <a:srgbClr val="AA0000">
              <a:alpha val="20000"/>
            </a:srgbClr>
          </a:solidFill>
          <a:ln w="9525">
            <a:noFill/>
            <a:miter lim="800000"/>
            <a:headEnd type="none" w="sm" len="sm"/>
            <a:tailEnd type="none" w="sm" len="sm"/>
          </a:ln>
          <a:effectLst/>
        </p:spPr>
        <p:txBody>
          <a:bodyPr wrap="square" lIns="92075" tIns="46038" rIns="92075" bIns="46038" anchor="ctr">
            <a:spAutoFit/>
          </a:bodyPr>
          <a:lstStyle/>
          <a:p>
            <a:pPr>
              <a:defRPr/>
            </a:pPr>
            <a:r>
              <a:rPr lang="en-US" sz="9600" dirty="0">
                <a:solidFill>
                  <a:schemeClr val="accent1"/>
                </a:solidFill>
                <a:cs typeface="+mn-cs"/>
              </a:rPr>
              <a:t>Skip this slide</a:t>
            </a:r>
          </a:p>
        </p:txBody>
      </p:sp>
    </p:spTree>
    <p:extLst>
      <p:ext uri="{BB962C8B-B14F-4D97-AF65-F5344CB8AC3E}">
        <p14:creationId xmlns:p14="http://schemas.microsoft.com/office/powerpoint/2010/main" val="420496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93663"/>
            <a:ext cx="8892480" cy="781050"/>
          </a:xfrm>
        </p:spPr>
        <p:txBody>
          <a:bodyPr/>
          <a:lstStyle/>
          <a:p>
            <a:pPr>
              <a:defRPr/>
            </a:pPr>
            <a:r>
              <a:rPr lang="en-US" dirty="0">
                <a:latin typeface="Arial" charset="0"/>
                <a:ea typeface="ＭＳ Ｐゴシック" charset="0"/>
              </a:rPr>
              <a:t>Sound zone control </a:t>
            </a:r>
            <a:r>
              <a:rPr lang="mr-IN" sz="2400" dirty="0">
                <a:latin typeface="Arial" charset="0"/>
                <a:ea typeface="ＭＳ Ｐゴシック" charset="0"/>
              </a:rPr>
              <a:t>–</a:t>
            </a:r>
            <a:r>
              <a:rPr lang="en-US" sz="2400" dirty="0">
                <a:latin typeface="Arial" charset="0"/>
                <a:ea typeface="ＭＳ Ｐゴシック" charset="0"/>
              </a:rPr>
              <a:t> </a:t>
            </a:r>
            <a:r>
              <a:rPr lang="en-US" sz="2400" u="sng" dirty="0">
                <a:latin typeface="Arial" charset="0"/>
                <a:ea typeface="ＭＳ Ｐゴシック" charset="0"/>
              </a:rPr>
              <a:t>Acoustic Contrast Control</a:t>
            </a:r>
            <a:endParaRPr lang="en-US" sz="2400" u="sng" dirty="0">
              <a:cs typeface="+mj-cs"/>
            </a:endParaRPr>
          </a:p>
        </p:txBody>
      </p:sp>
      <p:sp>
        <p:nvSpPr>
          <p:cNvPr id="7" name="TextBox 6">
            <a:extLst>
              <a:ext uri="{FF2B5EF4-FFF2-40B4-BE49-F238E27FC236}">
                <a16:creationId xmlns:a16="http://schemas.microsoft.com/office/drawing/2014/main" id="{877B449D-F3B6-4ECD-9820-A4BA1B5629B8}"/>
              </a:ext>
            </a:extLst>
          </p:cNvPr>
          <p:cNvSpPr txBox="1"/>
          <p:nvPr/>
        </p:nvSpPr>
        <p:spPr>
          <a:xfrm>
            <a:off x="251520" y="1239143"/>
            <a:ext cx="8424936" cy="461665"/>
          </a:xfrm>
          <a:prstGeom prst="rect">
            <a:avLst/>
          </a:prstGeom>
          <a:noFill/>
        </p:spPr>
        <p:txBody>
          <a:bodyPr wrap="square" rtlCol="0">
            <a:spAutoFit/>
          </a:bodyPr>
          <a:lstStyle/>
          <a:p>
            <a:pPr marL="342900" indent="-342900" algn="l">
              <a:buFont typeface="Arial"/>
              <a:buChar char="•"/>
            </a:pPr>
            <a:r>
              <a:rPr lang="sv-SE" b="0" dirty="0" err="1"/>
              <a:t>Approximate</a:t>
            </a:r>
            <a:r>
              <a:rPr lang="sv-SE" b="0" dirty="0"/>
              <a:t> </a:t>
            </a:r>
            <a:r>
              <a:rPr lang="sv-SE" b="0" dirty="0" err="1"/>
              <a:t>with</a:t>
            </a:r>
            <a:r>
              <a:rPr lang="sv-SE" b="0" dirty="0"/>
              <a:t> the R </a:t>
            </a:r>
            <a:r>
              <a:rPr lang="sv-SE" b="0" dirty="0" err="1"/>
              <a:t>largest</a:t>
            </a:r>
            <a:r>
              <a:rPr lang="sv-SE" b="0" dirty="0"/>
              <a:t> </a:t>
            </a:r>
            <a:r>
              <a:rPr lang="sv-SE" b="0" dirty="0" err="1"/>
              <a:t>eigenvalues</a:t>
            </a:r>
            <a:r>
              <a:rPr lang="sv-SE" b="0" dirty="0"/>
              <a:t>/</a:t>
            </a:r>
            <a:r>
              <a:rPr lang="sv-SE" b="0" dirty="0" err="1"/>
              <a:t>eigenvectors</a:t>
            </a:r>
            <a:endParaRPr lang="sv-SE" b="0" dirty="0"/>
          </a:p>
        </p:txBody>
      </p:sp>
      <p:sp>
        <p:nvSpPr>
          <p:cNvPr id="11" name="TextBox 10">
            <a:extLst>
              <a:ext uri="{FF2B5EF4-FFF2-40B4-BE49-F238E27FC236}">
                <a16:creationId xmlns:a16="http://schemas.microsoft.com/office/drawing/2014/main" id="{0AAC0742-4593-4231-A5AE-115B48884E26}"/>
              </a:ext>
            </a:extLst>
          </p:cNvPr>
          <p:cNvSpPr txBox="1"/>
          <p:nvPr/>
        </p:nvSpPr>
        <p:spPr>
          <a:xfrm>
            <a:off x="683568" y="3573016"/>
            <a:ext cx="8208912" cy="1612749"/>
          </a:xfrm>
          <a:prstGeom prst="rect">
            <a:avLst/>
          </a:prstGeom>
          <a:noFill/>
        </p:spPr>
        <p:txBody>
          <a:bodyPr wrap="square" rtlCol="0">
            <a:spAutoFit/>
          </a:bodyPr>
          <a:lstStyle/>
          <a:p>
            <a:pPr algn="l"/>
            <a:r>
              <a:rPr lang="sv-SE" dirty="0" err="1"/>
              <a:t>Trade</a:t>
            </a:r>
            <a:r>
              <a:rPr lang="sv-SE" dirty="0"/>
              <a:t>-off... </a:t>
            </a:r>
          </a:p>
          <a:p>
            <a:pPr algn="l"/>
            <a:r>
              <a:rPr lang="sv-SE" sz="2200" b="0" dirty="0"/>
              <a:t>- Full rank gives </a:t>
            </a:r>
            <a:r>
              <a:rPr lang="sv-SE" sz="2200" b="0" dirty="0" err="1"/>
              <a:t>lowest</a:t>
            </a:r>
            <a:r>
              <a:rPr lang="sv-SE" sz="2200" b="0" dirty="0"/>
              <a:t> </a:t>
            </a:r>
            <a:r>
              <a:rPr lang="sv-SE" sz="2200" b="0" dirty="0" err="1"/>
              <a:t>error</a:t>
            </a:r>
            <a:r>
              <a:rPr lang="sv-SE" sz="2200" b="0" dirty="0"/>
              <a:t> in the </a:t>
            </a:r>
            <a:r>
              <a:rPr lang="sv-SE" sz="2200" b="0" dirty="0" err="1"/>
              <a:t>bright</a:t>
            </a:r>
            <a:r>
              <a:rPr lang="sv-SE" sz="2200" b="0" dirty="0"/>
              <a:t> &amp; dark </a:t>
            </a:r>
            <a:r>
              <a:rPr lang="sv-SE" sz="2200" b="0" dirty="0" err="1"/>
              <a:t>zone</a:t>
            </a:r>
            <a:r>
              <a:rPr lang="sv-SE" sz="2200" b="0" dirty="0"/>
              <a:t> </a:t>
            </a:r>
            <a:r>
              <a:rPr lang="sv-SE" sz="1600" b="0" dirty="0"/>
              <a:t>(</a:t>
            </a:r>
            <a:r>
              <a:rPr lang="sv-SE" sz="1600" b="0" dirty="0" err="1"/>
              <a:t>cfr</a:t>
            </a:r>
            <a:r>
              <a:rPr lang="sv-SE" sz="1600" b="0" dirty="0"/>
              <a:t>. MSE)</a:t>
            </a:r>
          </a:p>
          <a:p>
            <a:pPr algn="l"/>
            <a:r>
              <a:rPr lang="sv-SE" sz="2200" b="0" dirty="0"/>
              <a:t>- Rank-1 gives </a:t>
            </a:r>
            <a:r>
              <a:rPr lang="sv-SE" sz="2200" b="0" dirty="0" err="1"/>
              <a:t>highest</a:t>
            </a:r>
            <a:r>
              <a:rPr lang="sv-SE" sz="2200" b="0" dirty="0"/>
              <a:t> ’</a:t>
            </a:r>
            <a:r>
              <a:rPr lang="sv-SE" sz="2200" b="0" dirty="0" err="1"/>
              <a:t>acoustic</a:t>
            </a:r>
            <a:r>
              <a:rPr lang="sv-SE" sz="2200" b="0" dirty="0"/>
              <a:t> </a:t>
            </a:r>
            <a:r>
              <a:rPr lang="sv-SE" sz="2200" b="0" dirty="0" err="1"/>
              <a:t>contrast</a:t>
            </a:r>
            <a:r>
              <a:rPr lang="sv-SE" sz="2200" b="0" dirty="0"/>
              <a:t>’, i.e. </a:t>
            </a:r>
            <a:r>
              <a:rPr lang="sv-SE" sz="2200" b="0" dirty="0" err="1"/>
              <a:t>ratio</a:t>
            </a:r>
            <a:r>
              <a:rPr lang="sv-SE" sz="2200" b="0" dirty="0"/>
              <a:t> </a:t>
            </a:r>
            <a:r>
              <a:rPr lang="sv-SE" sz="2200" b="0" dirty="0" err="1"/>
              <a:t>of</a:t>
            </a:r>
            <a:r>
              <a:rPr lang="sv-SE" sz="2200" b="0" dirty="0"/>
              <a:t> signal</a:t>
            </a:r>
          </a:p>
          <a:p>
            <a:pPr algn="l">
              <a:spcBef>
                <a:spcPts val="0"/>
              </a:spcBef>
            </a:pPr>
            <a:r>
              <a:rPr lang="sv-SE" sz="2200" b="0" dirty="0"/>
              <a:t>  </a:t>
            </a:r>
            <a:r>
              <a:rPr lang="sv-SE" sz="2200" b="0" dirty="0" err="1"/>
              <a:t>power</a:t>
            </a:r>
            <a:r>
              <a:rPr lang="sv-SE" sz="2200" b="0" dirty="0"/>
              <a:t> in </a:t>
            </a:r>
            <a:r>
              <a:rPr lang="sv-SE" sz="2200" b="0" dirty="0" err="1"/>
              <a:t>bright</a:t>
            </a:r>
            <a:r>
              <a:rPr lang="sv-SE" sz="2200" b="0" dirty="0"/>
              <a:t> </a:t>
            </a:r>
            <a:r>
              <a:rPr lang="sv-SE" sz="2200" b="0" dirty="0" err="1"/>
              <a:t>zone</a:t>
            </a:r>
            <a:r>
              <a:rPr lang="sv-SE" sz="2200" b="0" dirty="0"/>
              <a:t> </a:t>
            </a:r>
            <a:r>
              <a:rPr lang="sv-SE" sz="2200" b="0" dirty="0" err="1"/>
              <a:t>to</a:t>
            </a:r>
            <a:r>
              <a:rPr lang="sv-SE" sz="2200" b="0" dirty="0"/>
              <a:t> signal </a:t>
            </a:r>
            <a:r>
              <a:rPr lang="sv-SE" sz="2200" b="0" dirty="0" err="1"/>
              <a:t>power</a:t>
            </a:r>
            <a:r>
              <a:rPr lang="sv-SE" sz="2200" b="0" dirty="0"/>
              <a:t> in dark </a:t>
            </a:r>
            <a:r>
              <a:rPr lang="sv-SE" sz="2200" b="0" dirty="0" err="1"/>
              <a:t>zones</a:t>
            </a:r>
            <a:r>
              <a:rPr lang="sv-SE" sz="2200" b="0" dirty="0"/>
              <a:t> </a:t>
            </a:r>
            <a:r>
              <a:rPr lang="sv-SE" sz="1600" b="0" dirty="0"/>
              <a:t>(no </a:t>
            </a:r>
            <a:r>
              <a:rPr lang="sv-SE" sz="1600" b="0" dirty="0" err="1"/>
              <a:t>proof</a:t>
            </a:r>
            <a:r>
              <a:rPr lang="sv-SE" sz="1600" b="0" dirty="0"/>
              <a:t>) </a:t>
            </a:r>
          </a:p>
        </p:txBody>
      </p:sp>
      <p:sp>
        <p:nvSpPr>
          <p:cNvPr id="15" name="TextBox 14">
            <a:extLst>
              <a:ext uri="{FF2B5EF4-FFF2-40B4-BE49-F238E27FC236}">
                <a16:creationId xmlns:a16="http://schemas.microsoft.com/office/drawing/2014/main" id="{4E2D5E54-B3CA-43B8-9445-2254076870E5}"/>
              </a:ext>
            </a:extLst>
          </p:cNvPr>
          <p:cNvSpPr txBox="1"/>
          <p:nvPr/>
        </p:nvSpPr>
        <p:spPr>
          <a:xfrm>
            <a:off x="899592" y="5157192"/>
            <a:ext cx="7867600" cy="523220"/>
          </a:xfrm>
          <a:prstGeom prst="rect">
            <a:avLst/>
          </a:prstGeom>
          <a:noFill/>
        </p:spPr>
        <p:txBody>
          <a:bodyPr wrap="square" rtlCol="0">
            <a:spAutoFit/>
          </a:bodyPr>
          <a:lstStyle/>
          <a:p>
            <a:pPr algn="l"/>
            <a:r>
              <a:rPr lang="sv-SE" sz="2800" b="0" dirty="0"/>
              <a:t>= </a:t>
            </a:r>
            <a:r>
              <a:rPr lang="sv-SE" sz="2800" b="0" dirty="0" err="1"/>
              <a:t>Acoustic</a:t>
            </a:r>
            <a:r>
              <a:rPr lang="sv-SE" sz="2800" b="0" dirty="0"/>
              <a:t> </a:t>
            </a:r>
            <a:r>
              <a:rPr lang="sv-SE" sz="2800" b="0" dirty="0" err="1"/>
              <a:t>Contrast</a:t>
            </a:r>
            <a:r>
              <a:rPr lang="sv-SE" sz="2800" b="0" dirty="0"/>
              <a:t> Control</a:t>
            </a:r>
            <a:r>
              <a:rPr lang="sv-SE" sz="1600" b="0" dirty="0"/>
              <a:t> </a:t>
            </a:r>
            <a:r>
              <a:rPr lang="sv-SE" sz="2800" b="0" dirty="0"/>
              <a:t>(ACC)</a:t>
            </a:r>
          </a:p>
        </p:txBody>
      </p:sp>
      <p:grpSp>
        <p:nvGrpSpPr>
          <p:cNvPr id="4" name="Group 3"/>
          <p:cNvGrpSpPr/>
          <p:nvPr/>
        </p:nvGrpSpPr>
        <p:grpSpPr>
          <a:xfrm>
            <a:off x="2411760" y="1844824"/>
            <a:ext cx="5904656" cy="2016224"/>
            <a:chOff x="2411760" y="2100924"/>
            <a:chExt cx="5904656" cy="2016224"/>
          </a:xfrm>
        </p:grpSpPr>
        <p:pic>
          <p:nvPicPr>
            <p:cNvPr id="6" name="Picture 5"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sum_{r=1}^{R} \frac{\bm{u}_r^{\top} \bm{r}_b}{\lambda_r + 1} \bm{u}_r&#10;\]&#10;&#10;\end{document}" title="IguanaTex Bitmap Display">
              <a:extLst>
                <a:ext uri="{FF2B5EF4-FFF2-40B4-BE49-F238E27FC236}">
                  <a16:creationId xmlns:a16="http://schemas.microsoft.com/office/drawing/2014/main" id="{32A26628-2570-4C3E-A006-A085AFAE12F3}"/>
                </a:ext>
              </a:extLst>
            </p:cNvPr>
            <p:cNvPicPr>
              <a:picLocks noChangeAspect="1"/>
            </p:cNvPicPr>
            <p:nvPr>
              <p:custDataLst>
                <p:tags r:id="rId1"/>
              </p:custDataLst>
            </p:nvPr>
          </p:nvPicPr>
          <p:blipFill>
            <a:blip r:embed="rId3"/>
            <a:stretch>
              <a:fillRect/>
            </a:stretch>
          </p:blipFill>
          <p:spPr>
            <a:xfrm>
              <a:off x="2411760" y="2100924"/>
              <a:ext cx="3344325" cy="1252341"/>
            </a:xfrm>
            <a:prstGeom prst="rect">
              <a:avLst/>
            </a:prstGeom>
            <a:solidFill>
              <a:srgbClr val="FFFFFF"/>
            </a:solidFill>
          </p:spPr>
        </p:pic>
        <p:sp>
          <p:nvSpPr>
            <p:cNvPr id="8" name="TextBox 7">
              <a:extLst>
                <a:ext uri="{FF2B5EF4-FFF2-40B4-BE49-F238E27FC236}">
                  <a16:creationId xmlns:a16="http://schemas.microsoft.com/office/drawing/2014/main" id="{7E2F38B8-7504-4E9E-AD49-347E945FB9F6}"/>
                </a:ext>
              </a:extLst>
            </p:cNvPr>
            <p:cNvSpPr txBox="1"/>
            <p:nvPr/>
          </p:nvSpPr>
          <p:spPr>
            <a:xfrm>
              <a:off x="5004048" y="3429000"/>
              <a:ext cx="3312368" cy="338554"/>
            </a:xfrm>
            <a:prstGeom prst="rect">
              <a:avLst/>
            </a:prstGeom>
            <a:noFill/>
          </p:spPr>
          <p:txBody>
            <a:bodyPr wrap="square" rtlCol="0">
              <a:spAutoFit/>
            </a:bodyPr>
            <a:lstStyle/>
            <a:p>
              <a:pPr algn="l"/>
              <a:r>
                <a:rPr lang="sv-SE" sz="1600" b="0" dirty="0"/>
                <a:t>r-</a:t>
              </a:r>
              <a:r>
                <a:rPr lang="sv-SE" sz="1600" b="0" dirty="0" err="1"/>
                <a:t>th</a:t>
              </a:r>
              <a:r>
                <a:rPr lang="sv-SE" sz="1600" b="0" dirty="0"/>
                <a:t> </a:t>
              </a:r>
              <a:r>
                <a:rPr lang="sv-SE" sz="1600" b="0" dirty="0" err="1"/>
                <a:t>column</a:t>
              </a:r>
              <a:r>
                <a:rPr lang="sv-SE" sz="1600" b="0" dirty="0"/>
                <a:t> </a:t>
              </a:r>
              <a:r>
                <a:rPr lang="sv-SE" sz="1600" b="0" dirty="0" err="1"/>
                <a:t>of</a:t>
              </a:r>
              <a:r>
                <a:rPr lang="sv-SE" sz="1600" b="0" dirty="0"/>
                <a:t> U</a:t>
              </a:r>
            </a:p>
          </p:txBody>
        </p:sp>
        <p:cxnSp>
          <p:nvCxnSpPr>
            <p:cNvPr id="10" name="Straight Connector 9"/>
            <p:cNvCxnSpPr/>
            <p:nvPr/>
          </p:nvCxnSpPr>
          <p:spPr bwMode="auto">
            <a:xfrm>
              <a:off x="5508104" y="2996952"/>
              <a:ext cx="0" cy="43204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Straight Connector 12"/>
            <p:cNvCxnSpPr/>
            <p:nvPr/>
          </p:nvCxnSpPr>
          <p:spPr bwMode="auto">
            <a:xfrm>
              <a:off x="4283968" y="3284984"/>
              <a:ext cx="0" cy="43204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7E2F38B8-7504-4E9E-AD49-347E945FB9F6}"/>
                </a:ext>
              </a:extLst>
            </p:cNvPr>
            <p:cNvSpPr txBox="1"/>
            <p:nvPr/>
          </p:nvSpPr>
          <p:spPr>
            <a:xfrm>
              <a:off x="3779912" y="3778594"/>
              <a:ext cx="3312368" cy="338554"/>
            </a:xfrm>
            <a:prstGeom prst="rect">
              <a:avLst/>
            </a:prstGeom>
            <a:noFill/>
          </p:spPr>
          <p:txBody>
            <a:bodyPr wrap="square" rtlCol="0">
              <a:spAutoFit/>
            </a:bodyPr>
            <a:lstStyle/>
            <a:p>
              <a:pPr algn="l"/>
              <a:r>
                <a:rPr lang="sv-SE" sz="1600" b="0" dirty="0"/>
                <a:t>r-</a:t>
              </a:r>
              <a:r>
                <a:rPr lang="sv-SE" sz="1600" b="0" dirty="0" err="1"/>
                <a:t>th</a:t>
              </a:r>
              <a:r>
                <a:rPr lang="sv-SE" sz="1600" b="0" dirty="0"/>
                <a:t> diagonal element </a:t>
              </a:r>
              <a:r>
                <a:rPr lang="sv-SE" sz="1600" b="0" dirty="0" err="1"/>
                <a:t>of</a:t>
              </a:r>
              <a:r>
                <a:rPr lang="sv-SE" sz="1600" b="0" dirty="0"/>
                <a:t> </a:t>
              </a:r>
              <a:r>
                <a:rPr lang="sv-SE" sz="1600" b="0" dirty="0" err="1"/>
                <a:t>Λ</a:t>
              </a:r>
              <a:r>
                <a:rPr lang="sv-SE" sz="1600" b="0" dirty="0"/>
                <a:t> </a:t>
              </a:r>
            </a:p>
          </p:txBody>
        </p:sp>
      </p:grpSp>
      <p:sp>
        <p:nvSpPr>
          <p:cNvPr id="14" name="TextBox 13">
            <a:extLst>
              <a:ext uri="{FF2B5EF4-FFF2-40B4-BE49-F238E27FC236}">
                <a16:creationId xmlns:a16="http://schemas.microsoft.com/office/drawing/2014/main" id="{00853B9E-E615-412A-A227-AF28D0EE4215}"/>
              </a:ext>
            </a:extLst>
          </p:cNvPr>
          <p:cNvSpPr txBox="1"/>
          <p:nvPr/>
        </p:nvSpPr>
        <p:spPr>
          <a:xfrm>
            <a:off x="251520" y="5877272"/>
            <a:ext cx="7442072" cy="363176"/>
          </a:xfrm>
          <a:prstGeom prst="rect">
            <a:avLst/>
          </a:prstGeom>
          <a:noFill/>
        </p:spPr>
        <p:txBody>
          <a:bodyPr wrap="square" rtlCol="0">
            <a:spAutoFit/>
          </a:bodyPr>
          <a:lstStyle/>
          <a:p>
            <a:pPr algn="l"/>
            <a:r>
              <a:rPr lang="sv-SE" sz="800" b="0" dirty="0">
                <a:effectLst/>
              </a:rPr>
              <a:t>T. Lee, J. K. Nielsen, J. R. Jensen, and M. G. Christensen, ‘A </a:t>
            </a:r>
            <a:r>
              <a:rPr lang="sv-SE" sz="800" b="0" dirty="0" err="1">
                <a:effectLst/>
              </a:rPr>
              <a:t>unified</a:t>
            </a:r>
            <a:r>
              <a:rPr lang="sv-SE" sz="800" b="0" dirty="0">
                <a:effectLst/>
              </a:rPr>
              <a:t> approach to generating sound </a:t>
            </a:r>
            <a:r>
              <a:rPr lang="sv-SE" sz="800" b="0" dirty="0" err="1">
                <a:effectLst/>
              </a:rPr>
              <a:t>zones</a:t>
            </a:r>
            <a:r>
              <a:rPr lang="sv-SE" sz="800" b="0" dirty="0">
                <a:effectLst/>
              </a:rPr>
              <a:t> </a:t>
            </a:r>
            <a:r>
              <a:rPr lang="sv-SE" sz="800" b="0" dirty="0" err="1">
                <a:effectLst/>
              </a:rPr>
              <a:t>using</a:t>
            </a:r>
            <a:r>
              <a:rPr lang="sv-SE" sz="800" b="0" dirty="0">
                <a:effectLst/>
              </a:rPr>
              <a:t> </a:t>
            </a:r>
            <a:r>
              <a:rPr lang="sv-SE" sz="800" b="0" dirty="0" err="1">
                <a:effectLst/>
              </a:rPr>
              <a:t>variable</a:t>
            </a:r>
            <a:r>
              <a:rPr lang="sv-SE" sz="800" b="0" dirty="0">
                <a:effectLst/>
              </a:rPr>
              <a:t> span </a:t>
            </a:r>
            <a:r>
              <a:rPr lang="sv-SE" sz="800" b="0" dirty="0" err="1">
                <a:effectLst/>
              </a:rPr>
              <a:t>linear</a:t>
            </a:r>
            <a:r>
              <a:rPr lang="sv-SE" sz="800" b="0" dirty="0">
                <a:effectLst/>
              </a:rPr>
              <a:t> filters’,</a:t>
            </a:r>
          </a:p>
          <a:p>
            <a:pPr algn="l"/>
            <a:r>
              <a:rPr lang="sv-SE" sz="800" b="0" i="1" dirty="0">
                <a:effectLst/>
              </a:rPr>
              <a:t>2018 IEEE International Conference on </a:t>
            </a:r>
            <a:r>
              <a:rPr lang="sv-SE" sz="800" b="0" i="1" dirty="0" err="1">
                <a:effectLst/>
              </a:rPr>
              <a:t>Acoustics</a:t>
            </a:r>
            <a:r>
              <a:rPr lang="sv-SE" sz="800" b="0" i="1" dirty="0">
                <a:effectLst/>
              </a:rPr>
              <a:t>, </a:t>
            </a:r>
            <a:r>
              <a:rPr lang="sv-SE" sz="800" b="0" i="1" dirty="0" err="1">
                <a:effectLst/>
              </a:rPr>
              <a:t>Speech</a:t>
            </a:r>
            <a:r>
              <a:rPr lang="sv-SE" sz="800" b="0" i="1" dirty="0">
                <a:effectLst/>
              </a:rPr>
              <a:t> and Signal </a:t>
            </a:r>
            <a:r>
              <a:rPr lang="sv-SE" sz="800" b="0" i="1" dirty="0" err="1">
                <a:effectLst/>
              </a:rPr>
              <a:t>Processing</a:t>
            </a:r>
            <a:r>
              <a:rPr lang="sv-SE" sz="800" b="0" i="1" dirty="0">
                <a:effectLst/>
              </a:rPr>
              <a:t> (ICASSP)</a:t>
            </a:r>
            <a:r>
              <a:rPr lang="sv-SE" sz="800" b="0" dirty="0">
                <a:effectLst/>
              </a:rPr>
              <a:t>, Calgary, Canada, Apr. 2018, </a:t>
            </a:r>
            <a:r>
              <a:rPr lang="sv-SE" sz="800" b="0" dirty="0" err="1">
                <a:effectLst/>
              </a:rPr>
              <a:t>pp</a:t>
            </a:r>
            <a:r>
              <a:rPr lang="sv-SE" sz="800" b="0" dirty="0">
                <a:effectLst/>
              </a:rPr>
              <a:t>. 491–495.</a:t>
            </a:r>
          </a:p>
        </p:txBody>
      </p:sp>
      <p:sp>
        <p:nvSpPr>
          <p:cNvPr id="3" name="Text Box 203">
            <a:extLst>
              <a:ext uri="{FF2B5EF4-FFF2-40B4-BE49-F238E27FC236}">
                <a16:creationId xmlns:a16="http://schemas.microsoft.com/office/drawing/2014/main" id="{53C40250-5564-8A2B-E06F-B97E764C1799}"/>
              </a:ext>
            </a:extLst>
          </p:cNvPr>
          <p:cNvSpPr txBox="1">
            <a:spLocks noChangeArrowheads="1"/>
          </p:cNvSpPr>
          <p:nvPr/>
        </p:nvSpPr>
        <p:spPr bwMode="auto">
          <a:xfrm rot="19654630">
            <a:off x="533879" y="3620287"/>
            <a:ext cx="9631142" cy="1570303"/>
          </a:xfrm>
          <a:prstGeom prst="rect">
            <a:avLst/>
          </a:prstGeom>
          <a:solidFill>
            <a:srgbClr val="AA0000">
              <a:alpha val="20000"/>
            </a:srgbClr>
          </a:solidFill>
          <a:ln w="9525">
            <a:noFill/>
            <a:miter lim="800000"/>
            <a:headEnd type="none" w="sm" len="sm"/>
            <a:tailEnd type="none" w="sm" len="sm"/>
          </a:ln>
          <a:effectLst/>
        </p:spPr>
        <p:txBody>
          <a:bodyPr wrap="square" lIns="92075" tIns="46038" rIns="92075" bIns="46038" anchor="ctr">
            <a:spAutoFit/>
          </a:bodyPr>
          <a:lstStyle/>
          <a:p>
            <a:pPr>
              <a:defRPr/>
            </a:pPr>
            <a:r>
              <a:rPr lang="en-US" sz="9600" dirty="0">
                <a:solidFill>
                  <a:schemeClr val="accent1"/>
                </a:solidFill>
                <a:cs typeface="+mn-cs"/>
              </a:rPr>
              <a:t>Skip this slide</a:t>
            </a:r>
          </a:p>
        </p:txBody>
      </p:sp>
    </p:spTree>
    <p:extLst>
      <p:ext uri="{BB962C8B-B14F-4D97-AF65-F5344CB8AC3E}">
        <p14:creationId xmlns:p14="http://schemas.microsoft.com/office/powerpoint/2010/main" val="2571773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field control - </a:t>
            </a:r>
            <a:r>
              <a:rPr lang="en-US" dirty="0">
                <a:cs typeface="+mj-cs"/>
              </a:rPr>
              <a:t>Outline</a:t>
            </a:r>
          </a:p>
        </p:txBody>
      </p:sp>
      <p:pic>
        <p:nvPicPr>
          <p:cNvPr id="2" name="Picture 1" descr="silentium-anc-system.jp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073363" y="3501008"/>
            <a:ext cx="3849237" cy="2539106"/>
          </a:xfrm>
          <a:prstGeom prst="rect">
            <a:avLst/>
          </a:prstGeom>
        </p:spPr>
      </p:pic>
      <p:pic>
        <p:nvPicPr>
          <p:cNvPr id="3" name="Picture 2" descr="Infotainment_02_d061eb18-0fac-4cd2-8cc2-413594b4fe3b-prv.jpg"/>
          <p:cNvPicPr>
            <a:picLocks noChangeAspect="1"/>
          </p:cNvPicPr>
          <p:nvPr/>
        </p:nvPicPr>
        <p:blipFill>
          <a:blip r:embed="rId3">
            <a:alphaModFix amt="47000"/>
            <a:extLst>
              <a:ext uri="{28A0092B-C50C-407E-A947-70E740481C1C}">
                <a14:useLocalDpi xmlns:a14="http://schemas.microsoft.com/office/drawing/2010/main" val="0"/>
              </a:ext>
            </a:extLst>
          </a:blip>
          <a:stretch>
            <a:fillRect/>
          </a:stretch>
        </p:blipFill>
        <p:spPr>
          <a:xfrm>
            <a:off x="5076056" y="1268760"/>
            <a:ext cx="3897807" cy="2160240"/>
          </a:xfrm>
          <a:prstGeom prst="rect">
            <a:avLst/>
          </a:prstGeom>
        </p:spPr>
      </p:pic>
      <p:sp>
        <p:nvSpPr>
          <p:cNvPr id="4" name="TextBox 3"/>
          <p:cNvSpPr txBox="1"/>
          <p:nvPr/>
        </p:nvSpPr>
        <p:spPr>
          <a:xfrm rot="16200000">
            <a:off x="7701174" y="2156394"/>
            <a:ext cx="2031864" cy="369332"/>
          </a:xfrm>
          <a:prstGeom prst="rect">
            <a:avLst/>
          </a:prstGeom>
          <a:noFill/>
        </p:spPr>
        <p:txBody>
          <a:bodyPr wrap="none" rtlCol="0">
            <a:spAutoFit/>
          </a:bodyPr>
          <a:lstStyle/>
          <a:p>
            <a:r>
              <a:rPr lang="en-US" sz="1800" b="0" dirty="0" err="1"/>
              <a:t>www.harman.com</a:t>
            </a:r>
            <a:endParaRPr lang="en-US" sz="1800" b="0" dirty="0"/>
          </a:p>
        </p:txBody>
      </p:sp>
      <p:sp>
        <p:nvSpPr>
          <p:cNvPr id="7" name="TextBox 6"/>
          <p:cNvSpPr txBox="1"/>
          <p:nvPr/>
        </p:nvSpPr>
        <p:spPr>
          <a:xfrm rot="16200000">
            <a:off x="7637100" y="4620306"/>
            <a:ext cx="2160016" cy="369332"/>
          </a:xfrm>
          <a:prstGeom prst="rect">
            <a:avLst/>
          </a:prstGeom>
          <a:noFill/>
        </p:spPr>
        <p:txBody>
          <a:bodyPr wrap="none" rtlCol="0">
            <a:spAutoFit/>
          </a:bodyPr>
          <a:lstStyle/>
          <a:p>
            <a:r>
              <a:rPr lang="en-US" sz="1800" b="0" dirty="0" err="1"/>
              <a:t>www.silentium.com</a:t>
            </a:r>
            <a:endParaRPr lang="en-US" sz="1800" b="0" dirty="0"/>
          </a:p>
        </p:txBody>
      </p:sp>
      <p:sp>
        <p:nvSpPr>
          <p:cNvPr id="15362" name="Rectangle 3"/>
          <p:cNvSpPr>
            <a:spLocks noGrp="1" noChangeArrowheads="1"/>
          </p:cNvSpPr>
          <p:nvPr>
            <p:ph type="body" idx="1"/>
          </p:nvPr>
        </p:nvSpPr>
        <p:spPr>
          <a:xfrm>
            <a:off x="323850" y="1341438"/>
            <a:ext cx="8496300" cy="5070475"/>
          </a:xfrm>
        </p:spPr>
        <p:txBody>
          <a:bodyPr/>
          <a:lstStyle/>
          <a:p>
            <a:pPr>
              <a:spcBef>
                <a:spcPts val="1872"/>
              </a:spcBef>
              <a:defRPr/>
            </a:pPr>
            <a:r>
              <a:rPr lang="en-US" dirty="0">
                <a:solidFill>
                  <a:srgbClr val="081D58"/>
                </a:solidFill>
                <a:latin typeface="Arial" charset="0"/>
                <a:ea typeface="ＭＳ Ｐゴシック" charset="0"/>
              </a:rPr>
              <a:t>Basics </a:t>
            </a:r>
          </a:p>
          <a:p>
            <a:pPr lvl="1">
              <a:spcBef>
                <a:spcPts val="600"/>
              </a:spcBef>
              <a:defRPr/>
            </a:pPr>
            <a:r>
              <a:rPr lang="en-US" sz="2400" b="0" dirty="0">
                <a:solidFill>
                  <a:srgbClr val="081D58"/>
                </a:solidFill>
                <a:latin typeface="Arial" charset="0"/>
                <a:ea typeface="ＭＳ Ｐゴシック" charset="0"/>
              </a:rPr>
              <a:t>Signal Model</a:t>
            </a:r>
          </a:p>
          <a:p>
            <a:pPr>
              <a:spcBef>
                <a:spcPts val="1872"/>
              </a:spcBef>
              <a:defRPr/>
            </a:pPr>
            <a:r>
              <a:rPr lang="en-US" dirty="0">
                <a:solidFill>
                  <a:srgbClr val="081D58"/>
                </a:solidFill>
                <a:latin typeface="Arial" charset="0"/>
                <a:ea typeface="ＭＳ Ｐゴシック" charset="0"/>
              </a:rPr>
              <a:t>Sound zone control</a:t>
            </a:r>
          </a:p>
          <a:p>
            <a:pPr lvl="1">
              <a:spcBef>
                <a:spcPts val="600"/>
              </a:spcBef>
              <a:defRPr/>
            </a:pPr>
            <a:r>
              <a:rPr lang="en-US" dirty="0">
                <a:solidFill>
                  <a:srgbClr val="081D58"/>
                </a:solidFill>
                <a:latin typeface="Arial" charset="0"/>
                <a:ea typeface="ＭＳ Ｐゴシック" charset="0"/>
              </a:rPr>
              <a:t>Pressure Matching</a:t>
            </a:r>
          </a:p>
          <a:p>
            <a:pPr lvl="1">
              <a:spcBef>
                <a:spcPts val="600"/>
              </a:spcBef>
              <a:defRPr/>
            </a:pPr>
            <a:r>
              <a:rPr lang="en-US" dirty="0">
                <a:solidFill>
                  <a:srgbClr val="081D58"/>
                </a:solidFill>
                <a:latin typeface="Arial" charset="0"/>
                <a:ea typeface="ＭＳ Ｐゴシック" charset="0"/>
              </a:rPr>
              <a:t>Acoustic Contrast Control</a:t>
            </a:r>
          </a:p>
          <a:p>
            <a:pPr>
              <a:spcBef>
                <a:spcPts val="1872"/>
              </a:spcBef>
              <a:defRPr/>
            </a:pPr>
            <a:r>
              <a:rPr lang="en-US" dirty="0">
                <a:latin typeface="Arial" charset="0"/>
                <a:ea typeface="ＭＳ Ｐゴシック" charset="0"/>
              </a:rPr>
              <a:t>Active noise control</a:t>
            </a:r>
          </a:p>
          <a:p>
            <a:pPr lvl="1">
              <a:spcBef>
                <a:spcPts val="600"/>
              </a:spcBef>
              <a:defRPr/>
            </a:pPr>
            <a:r>
              <a:rPr lang="en-US" dirty="0" err="1">
                <a:latin typeface="Arial" charset="0"/>
                <a:ea typeface="ＭＳ Ｐゴシック" charset="0"/>
              </a:rPr>
              <a:t>Feedforward</a:t>
            </a:r>
            <a:r>
              <a:rPr lang="en-US" dirty="0">
                <a:latin typeface="Arial" charset="0"/>
                <a:ea typeface="ＭＳ Ｐゴシック" charset="0"/>
              </a:rPr>
              <a:t> ANC</a:t>
            </a:r>
          </a:p>
          <a:p>
            <a:pPr marL="457200" lvl="1" indent="0">
              <a:spcBef>
                <a:spcPts val="600"/>
              </a:spcBef>
              <a:buNone/>
              <a:defRPr/>
            </a:pPr>
            <a:r>
              <a:rPr lang="en-US" dirty="0">
                <a:latin typeface="Arial" charset="0"/>
                <a:ea typeface="ＭＳ Ｐゴシック" charset="0"/>
              </a:rPr>
              <a:t>    Filtered-x LMS</a:t>
            </a:r>
          </a:p>
          <a:p>
            <a:pPr lvl="1">
              <a:spcBef>
                <a:spcPts val="600"/>
              </a:spcBef>
              <a:defRPr/>
            </a:pPr>
            <a:r>
              <a:rPr lang="en-US" dirty="0">
                <a:latin typeface="Arial" charset="0"/>
                <a:ea typeface="ＭＳ Ｐゴシック" charset="0"/>
              </a:rPr>
              <a:t>Feedback ANC</a:t>
            </a:r>
            <a:endParaRPr lang="en-US" sz="2800" dirty="0">
              <a:solidFill>
                <a:srgbClr val="CCFF66"/>
              </a:solidFill>
              <a:latin typeface="Arial" charset="0"/>
              <a:ea typeface="ＭＳ Ｐゴシック" charset="0"/>
            </a:endParaRPr>
          </a:p>
          <a:p>
            <a:pPr lvl="1">
              <a:defRPr/>
            </a:pPr>
            <a:endParaRPr lang="en-US" sz="2800" dirty="0">
              <a:solidFill>
                <a:srgbClr val="CCFF66"/>
              </a:solidFill>
              <a:latin typeface="Arial" charset="0"/>
              <a:ea typeface="ＭＳ Ｐゴシック" charset="0"/>
            </a:endParaRPr>
          </a:p>
        </p:txBody>
      </p:sp>
    </p:spTree>
    <p:extLst>
      <p:ext uri="{BB962C8B-B14F-4D97-AF65-F5344CB8AC3E}">
        <p14:creationId xmlns:p14="http://schemas.microsoft.com/office/powerpoint/2010/main" val="125017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defRPr/>
            </a:pPr>
            <a:r>
              <a:rPr lang="en-US" dirty="0">
                <a:cs typeface="+mj-cs"/>
              </a:rPr>
              <a:t>Active Noise Control - Intro</a:t>
            </a:r>
          </a:p>
        </p:txBody>
      </p:sp>
      <p:sp>
        <p:nvSpPr>
          <p:cNvPr id="7170" name="Rectangle 3"/>
          <p:cNvSpPr>
            <a:spLocks noGrp="1" noChangeArrowheads="1"/>
          </p:cNvSpPr>
          <p:nvPr>
            <p:ph type="body" idx="1"/>
          </p:nvPr>
        </p:nvSpPr>
        <p:spPr>
          <a:xfrm>
            <a:off x="296863" y="1035050"/>
            <a:ext cx="8523287" cy="5289550"/>
          </a:xfrm>
        </p:spPr>
        <p:txBody>
          <a:bodyPr/>
          <a:lstStyle/>
          <a:p>
            <a:r>
              <a:rPr lang="en-US" sz="3200" u="sng">
                <a:latin typeface="Arial" charset="0"/>
                <a:ea typeface="ＭＳ Ｐゴシック" charset="0"/>
              </a:rPr>
              <a:t>Passive</a:t>
            </a:r>
            <a:r>
              <a:rPr lang="en-US" sz="3200" b="0">
                <a:latin typeface="Arial" charset="0"/>
                <a:ea typeface="ＭＳ Ｐゴシック" charset="0"/>
              </a:rPr>
              <a:t> </a:t>
            </a:r>
            <a:r>
              <a:rPr lang="en-US" sz="2000" b="0">
                <a:latin typeface="Arial" charset="0"/>
                <a:ea typeface="ＭＳ Ｐゴシック" charset="0"/>
              </a:rPr>
              <a:t>noise control : sound absorbers, … </a:t>
            </a:r>
          </a:p>
          <a:p>
            <a:pPr>
              <a:buFontTx/>
              <a:buNone/>
            </a:pPr>
            <a:r>
              <a:rPr lang="en-US" sz="2000" b="0">
                <a:latin typeface="Arial" charset="0"/>
                <a:ea typeface="ＭＳ Ｐゴシック" charset="0"/>
              </a:rPr>
              <a:t>                            works well only for high frequencies   </a:t>
            </a:r>
            <a:r>
              <a:rPr lang="en-US" sz="1800" b="0">
                <a:latin typeface="Arial" charset="0"/>
                <a:ea typeface="ＭＳ Ｐゴシック" charset="0"/>
              </a:rPr>
              <a:t>(`centimeter-waves</a:t>
            </a:r>
            <a:r>
              <a:rPr lang="ja-JP" altLang="en-US" sz="1800" b="0">
                <a:latin typeface="Arial" charset="0"/>
                <a:ea typeface="ＭＳ Ｐゴシック" charset="0"/>
              </a:rPr>
              <a:t>’</a:t>
            </a:r>
            <a:r>
              <a:rPr lang="en-US" altLang="ja-JP" sz="1800" b="0">
                <a:latin typeface="Arial" charset="0"/>
                <a:ea typeface="ＭＳ Ｐゴシック" charset="0"/>
              </a:rPr>
              <a:t>)</a:t>
            </a:r>
          </a:p>
          <a:p>
            <a:r>
              <a:rPr lang="en-US" sz="3200" u="sng">
                <a:latin typeface="Arial" charset="0"/>
                <a:ea typeface="ＭＳ Ｐゴシック" charset="0"/>
              </a:rPr>
              <a:t>Active</a:t>
            </a:r>
            <a:r>
              <a:rPr lang="en-US" sz="3200">
                <a:latin typeface="Arial" charset="0"/>
                <a:ea typeface="ＭＳ Ｐゴシック" charset="0"/>
              </a:rPr>
              <a:t> </a:t>
            </a:r>
            <a:r>
              <a:rPr lang="en-US" sz="2000" b="0">
                <a:latin typeface="Arial" charset="0"/>
                <a:ea typeface="ＭＳ Ｐゴシック" charset="0"/>
              </a:rPr>
              <a:t>noise control : for low frequencies      </a:t>
            </a:r>
            <a:r>
              <a:rPr lang="en-US" sz="1800" b="0">
                <a:latin typeface="Arial" charset="0"/>
                <a:ea typeface="ＭＳ Ｐゴシック" charset="0"/>
              </a:rPr>
              <a:t>(e.g. 100 Hz </a:t>
            </a:r>
            <a:r>
              <a:rPr lang="en-US" sz="1800" b="0">
                <a:latin typeface="Wingdings" charset="0"/>
                <a:ea typeface="ＭＳ Ｐゴシック" charset="0"/>
                <a:cs typeface="Wingdings" charset="0"/>
                <a:sym typeface="Wingdings" charset="0"/>
              </a:rPr>
              <a:t></a:t>
            </a:r>
            <a:r>
              <a:rPr lang="en-US" sz="1800" b="0">
                <a:latin typeface="Arial" charset="0"/>
                <a:ea typeface="ＭＳ Ｐゴシック" charset="0"/>
              </a:rPr>
              <a:t> λ=3,4m)</a:t>
            </a:r>
          </a:p>
          <a:p>
            <a:pPr lvl="1"/>
            <a:r>
              <a:rPr lang="en-US">
                <a:latin typeface="Arial" charset="0"/>
                <a:ea typeface="ＭＳ Ｐゴシック" charset="0"/>
              </a:rPr>
              <a:t>General set-up</a:t>
            </a:r>
            <a:endParaRPr lang="en-US" sz="2000" b="1" u="sng">
              <a:latin typeface="Arial" charset="0"/>
              <a:ea typeface="ＭＳ Ｐゴシック" charset="0"/>
            </a:endParaRPr>
          </a:p>
          <a:p>
            <a:pPr>
              <a:buFontTx/>
              <a:buNone/>
            </a:pPr>
            <a:endParaRPr lang="en-US" sz="2000" b="0" u="sng">
              <a:latin typeface="Arial" charset="0"/>
              <a:ea typeface="ＭＳ Ｐゴシック" charset="0"/>
            </a:endParaRPr>
          </a:p>
          <a:p>
            <a:pPr>
              <a:buFontTx/>
              <a:buNone/>
            </a:pPr>
            <a:endParaRPr lang="en-US" sz="2000">
              <a:latin typeface="Arial" charset="0"/>
              <a:ea typeface="ＭＳ Ｐゴシック" charset="0"/>
            </a:endParaRPr>
          </a:p>
          <a:p>
            <a:pPr>
              <a:buFontTx/>
              <a:buNone/>
            </a:pPr>
            <a:r>
              <a:rPr lang="en-US" sz="2000">
                <a:latin typeface="Arial" charset="0"/>
                <a:ea typeface="ＭＳ Ｐゴシック" charset="0"/>
              </a:rPr>
              <a:t>    </a:t>
            </a:r>
          </a:p>
          <a:p>
            <a:pPr>
              <a:buFontTx/>
              <a:buNone/>
            </a:pPr>
            <a:endParaRPr lang="en-US" sz="2000">
              <a:latin typeface="Arial" charset="0"/>
              <a:ea typeface="ＭＳ Ｐゴシック" charset="0"/>
            </a:endParaRPr>
          </a:p>
          <a:p>
            <a:pPr>
              <a:buFontTx/>
              <a:buNone/>
            </a:pPr>
            <a:endParaRPr lang="en-US" sz="2000">
              <a:latin typeface="Arial" charset="0"/>
              <a:ea typeface="ＭＳ Ｐゴシック" charset="0"/>
            </a:endParaRPr>
          </a:p>
          <a:p>
            <a:pPr>
              <a:buFontTx/>
              <a:buNone/>
            </a:pPr>
            <a:endParaRPr lang="en-US" sz="2000">
              <a:latin typeface="Arial" charset="0"/>
              <a:ea typeface="ＭＳ Ｐゴシック" charset="0"/>
            </a:endParaRPr>
          </a:p>
          <a:p>
            <a:pPr>
              <a:buFontTx/>
              <a:buNone/>
            </a:pPr>
            <a:r>
              <a:rPr lang="en-US" sz="2000">
                <a:latin typeface="Arial" charset="0"/>
                <a:ea typeface="ＭＳ Ｐゴシック" charset="0"/>
              </a:rPr>
              <a:t>     </a:t>
            </a:r>
            <a:r>
              <a:rPr lang="en-US" sz="2000" b="0">
                <a:latin typeface="Arial" charset="0"/>
                <a:ea typeface="ＭＳ Ｐゴシック" charset="0"/>
              </a:rPr>
              <a:t>ANC works on the principle of </a:t>
            </a:r>
            <a:r>
              <a:rPr lang="en-US" sz="2000" i="1" u="sng">
                <a:latin typeface="Arial" charset="0"/>
                <a:ea typeface="ＭＳ Ｐゴシック" charset="0"/>
              </a:rPr>
              <a:t>destructive interference</a:t>
            </a:r>
            <a:r>
              <a:rPr lang="en-US" sz="2000" b="0">
                <a:latin typeface="Arial" charset="0"/>
                <a:ea typeface="ＭＳ Ｐゴシック" charset="0"/>
              </a:rPr>
              <a:t> between the sound field generated by the `primary</a:t>
            </a:r>
            <a:r>
              <a:rPr lang="ja-JP" altLang="en-US" sz="2000" b="0">
                <a:latin typeface="Arial" charset="0"/>
                <a:ea typeface="ＭＳ Ｐゴシック" charset="0"/>
              </a:rPr>
              <a:t>’</a:t>
            </a:r>
            <a:r>
              <a:rPr lang="en-US" altLang="ja-JP" sz="2000" b="0">
                <a:latin typeface="Arial" charset="0"/>
                <a:ea typeface="ＭＳ Ｐゴシック" charset="0"/>
              </a:rPr>
              <a:t> (noise) source and the sound field due to secondary source(s), whose output can be controlled</a:t>
            </a:r>
            <a:endParaRPr lang="en-US" sz="2000" b="0">
              <a:latin typeface="Arial" charset="0"/>
              <a:ea typeface="ＭＳ Ｐゴシック" charset="0"/>
            </a:endParaRPr>
          </a:p>
        </p:txBody>
      </p:sp>
      <p:pic>
        <p:nvPicPr>
          <p:cNvPr id="7171" name="Picture 4" descr="ancbas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975" y="2743200"/>
            <a:ext cx="5265738"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7"/>
          <p:cNvSpPr txBox="1">
            <a:spLocks noChangeArrowheads="1"/>
          </p:cNvSpPr>
          <p:nvPr/>
        </p:nvSpPr>
        <p:spPr bwMode="auto">
          <a:xfrm>
            <a:off x="395288" y="3500438"/>
            <a:ext cx="3262312" cy="90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b="0" i="1" u="sng"/>
              <a:t>Aim</a:t>
            </a:r>
            <a:r>
              <a:rPr lang="en-US" b="0" i="1"/>
              <a:t>: generate `quiet</a:t>
            </a:r>
            <a:r>
              <a:rPr lang="ja-JP" altLang="en-US" b="0" i="1"/>
              <a:t>’</a:t>
            </a:r>
            <a:endParaRPr lang="en-US" altLang="ja-JP" b="0" i="1"/>
          </a:p>
          <a:p>
            <a:r>
              <a:rPr lang="en-US" b="0" i="1"/>
              <a:t>at error microphone</a:t>
            </a:r>
            <a:endParaRPr lang="en-GB" b="0" i="1"/>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defRPr/>
            </a:pPr>
            <a:r>
              <a:rPr lang="en-US">
                <a:cs typeface="+mj-cs"/>
              </a:rPr>
              <a:t>Active Noise Control - Intro</a:t>
            </a:r>
          </a:p>
        </p:txBody>
      </p:sp>
      <p:sp>
        <p:nvSpPr>
          <p:cNvPr id="18434" name="Rectangle 3"/>
          <p:cNvSpPr>
            <a:spLocks noGrp="1" noChangeArrowheads="1"/>
          </p:cNvSpPr>
          <p:nvPr>
            <p:ph type="body" idx="1"/>
          </p:nvPr>
        </p:nvSpPr>
        <p:spPr>
          <a:xfrm>
            <a:off x="304800" y="1035050"/>
            <a:ext cx="8659813" cy="5289550"/>
          </a:xfrm>
        </p:spPr>
        <p:txBody>
          <a:bodyPr/>
          <a:lstStyle/>
          <a:p>
            <a:pPr marL="57150" indent="0">
              <a:buFontTx/>
              <a:buNone/>
              <a:defRPr/>
            </a:pPr>
            <a:r>
              <a:rPr lang="en-US" sz="2400" dirty="0">
                <a:latin typeface="Arial" charset="0"/>
                <a:ea typeface="ＭＳ Ｐゴシック" charset="0"/>
              </a:rPr>
              <a:t>PS</a:t>
            </a:r>
            <a:r>
              <a:rPr lang="en-US" sz="2400" b="0" dirty="0">
                <a:latin typeface="Arial" charset="0"/>
                <a:ea typeface="ＭＳ Ｐゴシック" charset="0"/>
              </a:rPr>
              <a:t>: Destructive interference relies on superposition &amp; </a:t>
            </a:r>
            <a:r>
              <a:rPr lang="en-US" sz="2400" b="0" u="sng" dirty="0">
                <a:latin typeface="Arial" charset="0"/>
                <a:ea typeface="ＭＳ Ｐゴシック" charset="0"/>
              </a:rPr>
              <a:t>linearity</a:t>
            </a:r>
            <a:r>
              <a:rPr lang="en-US" sz="2400" b="0" dirty="0">
                <a:latin typeface="Arial" charset="0"/>
                <a:ea typeface="ＭＳ Ｐゴシック" charset="0"/>
              </a:rPr>
              <a:t> </a:t>
            </a:r>
            <a:r>
              <a:rPr lang="en-US" sz="2000" b="0" dirty="0">
                <a:latin typeface="Arial" charset="0"/>
                <a:ea typeface="ＭＳ Ｐゴシック" charset="0"/>
              </a:rPr>
              <a:t>      </a:t>
            </a:r>
          </a:p>
          <a:p>
            <a:pPr lvl="1">
              <a:lnSpc>
                <a:spcPct val="90000"/>
              </a:lnSpc>
              <a:buFontTx/>
              <a:buNone/>
              <a:defRPr/>
            </a:pPr>
            <a:r>
              <a:rPr lang="en-US" sz="2000" dirty="0"/>
              <a:t>At higher volume, loudspeaker can exhibit non-linear </a:t>
            </a:r>
            <a:r>
              <a:rPr lang="en-US" sz="2000" dirty="0" err="1"/>
              <a:t>behavour</a:t>
            </a:r>
            <a:r>
              <a:rPr lang="en-US" sz="2000" dirty="0"/>
              <a:t> </a:t>
            </a:r>
          </a:p>
          <a:p>
            <a:pPr marL="57150" indent="0">
              <a:spcBef>
                <a:spcPts val="0"/>
              </a:spcBef>
              <a:buFontTx/>
              <a:buNone/>
              <a:defRPr/>
            </a:pPr>
            <a:r>
              <a:rPr lang="en-US" sz="2000" b="0" dirty="0">
                <a:latin typeface="Arial" charset="0"/>
                <a:ea typeface="ＭＳ Ｐゴシック" charset="0"/>
              </a:rPr>
              <a:t>      After destructive interference at main frequency, harmonics </a:t>
            </a:r>
          </a:p>
          <a:p>
            <a:pPr marL="57150" indent="0">
              <a:spcBef>
                <a:spcPts val="0"/>
              </a:spcBef>
              <a:buFontTx/>
              <a:buNone/>
              <a:defRPr/>
            </a:pPr>
            <a:r>
              <a:rPr lang="en-US" sz="2000" b="0" dirty="0">
                <a:latin typeface="Arial" charset="0"/>
                <a:ea typeface="ＭＳ Ｐゴシック" charset="0"/>
              </a:rPr>
              <a:t>      generated by loudspeaker may become distinctly audible </a:t>
            </a:r>
          </a:p>
          <a:p>
            <a:pPr marL="57150" indent="0">
              <a:spcBef>
                <a:spcPts val="0"/>
              </a:spcBef>
              <a:buFontTx/>
              <a:buNone/>
              <a:defRPr/>
            </a:pPr>
            <a:r>
              <a:rPr lang="en-US" sz="2000" b="0" dirty="0">
                <a:latin typeface="Arial" charset="0"/>
                <a:ea typeface="ＭＳ Ｐゴシック" charset="0"/>
              </a:rPr>
              <a:t>      Non-linearity not considered here</a:t>
            </a:r>
            <a:endParaRPr lang="en-US" sz="2400" b="0" dirty="0">
              <a:latin typeface="Arial" charset="0"/>
              <a:ea typeface="ＭＳ Ｐゴシック" charset="0"/>
            </a:endParaRPr>
          </a:p>
          <a:p>
            <a:pPr>
              <a:spcBef>
                <a:spcPts val="1200"/>
              </a:spcBef>
              <a:buFontTx/>
              <a:buNone/>
              <a:defRPr/>
            </a:pPr>
            <a:r>
              <a:rPr lang="en-US" sz="2400" dirty="0">
                <a:latin typeface="Arial" charset="0"/>
                <a:ea typeface="ＭＳ Ｐゴシック" charset="0"/>
              </a:rPr>
              <a:t> PS</a:t>
            </a:r>
            <a:r>
              <a:rPr lang="en-US" sz="2400" b="0" dirty="0">
                <a:latin typeface="Arial" charset="0"/>
                <a:ea typeface="ＭＳ Ｐゴシック" charset="0"/>
              </a:rPr>
              <a:t>: Destructive interference at                                                 </a:t>
            </a:r>
          </a:p>
          <a:p>
            <a:pPr>
              <a:spcBef>
                <a:spcPts val="0"/>
              </a:spcBef>
              <a:buFontTx/>
              <a:buNone/>
              <a:defRPr/>
            </a:pPr>
            <a:r>
              <a:rPr lang="en-US" sz="2400" b="0" dirty="0">
                <a:latin typeface="Arial" charset="0"/>
                <a:ea typeface="ＭＳ Ｐゴシック" charset="0"/>
              </a:rPr>
              <a:t>       one point, may</a:t>
            </a:r>
            <a:r>
              <a:rPr lang="en-US" dirty="0">
                <a:latin typeface="Arial" charset="0"/>
                <a:ea typeface="ＭＳ Ｐゴシック" charset="0"/>
              </a:rPr>
              <a:t> </a:t>
            </a:r>
            <a:r>
              <a:rPr lang="en-US" sz="2400" b="0" dirty="0">
                <a:latin typeface="Arial" charset="0"/>
                <a:ea typeface="ＭＳ Ｐゴシック" charset="0"/>
              </a:rPr>
              <a:t>imply </a:t>
            </a:r>
          </a:p>
          <a:p>
            <a:pPr>
              <a:spcBef>
                <a:spcPts val="0"/>
              </a:spcBef>
              <a:buFontTx/>
              <a:buNone/>
              <a:defRPr/>
            </a:pPr>
            <a:r>
              <a:rPr lang="en-US" sz="2400" b="0" dirty="0">
                <a:latin typeface="Arial" charset="0"/>
                <a:ea typeface="ＭＳ Ｐゴシック" charset="0"/>
              </a:rPr>
              <a:t>       </a:t>
            </a:r>
            <a:r>
              <a:rPr lang="en-US" sz="2400" b="0" u="sng" dirty="0">
                <a:latin typeface="Arial" charset="0"/>
                <a:ea typeface="ＭＳ Ｐゴシック" charset="0"/>
              </a:rPr>
              <a:t>constructive interference</a:t>
            </a:r>
            <a:r>
              <a:rPr lang="en-US" sz="2400" b="0" dirty="0">
                <a:latin typeface="Arial" charset="0"/>
                <a:ea typeface="ＭＳ Ｐゴシック" charset="0"/>
              </a:rPr>
              <a:t> </a:t>
            </a:r>
          </a:p>
          <a:p>
            <a:pPr>
              <a:spcBef>
                <a:spcPts val="0"/>
              </a:spcBef>
              <a:buFontTx/>
              <a:buNone/>
              <a:defRPr/>
            </a:pPr>
            <a:r>
              <a:rPr lang="en-US" sz="2400" b="0" dirty="0">
                <a:latin typeface="Arial" charset="0"/>
                <a:ea typeface="ＭＳ Ｐゴシック" charset="0"/>
              </a:rPr>
              <a:t>       at other point</a:t>
            </a:r>
            <a:endParaRPr lang="en-US" sz="1800" dirty="0">
              <a:latin typeface="Arial" charset="0"/>
              <a:ea typeface="ＭＳ Ｐゴシック" charset="0"/>
            </a:endParaRPr>
          </a:p>
          <a:p>
            <a:pPr lvl="1">
              <a:buFontTx/>
              <a:buNone/>
              <a:defRPr/>
            </a:pPr>
            <a:endParaRPr lang="en-US" sz="1800" dirty="0">
              <a:latin typeface="Arial" charset="0"/>
              <a:ea typeface="ＭＳ Ｐゴシック" charset="0"/>
            </a:endParaRPr>
          </a:p>
          <a:p>
            <a:pPr lvl="1">
              <a:buFontTx/>
              <a:buNone/>
              <a:defRPr/>
            </a:pPr>
            <a:r>
              <a:rPr lang="en-US" sz="2000" dirty="0">
                <a:latin typeface="Arial" charset="0"/>
                <a:ea typeface="ＭＳ Ｐゴシック" charset="0"/>
              </a:rPr>
              <a:t>Secondary source to be placed close to error microphone, so that only</a:t>
            </a:r>
          </a:p>
          <a:p>
            <a:pPr lvl="1">
              <a:spcBef>
                <a:spcPts val="0"/>
              </a:spcBef>
              <a:buFontTx/>
              <a:buNone/>
              <a:defRPr/>
            </a:pPr>
            <a:r>
              <a:rPr lang="en-US" sz="2000" dirty="0">
                <a:latin typeface="Arial" charset="0"/>
                <a:ea typeface="ＭＳ Ｐゴシック" charset="0"/>
              </a:rPr>
              <a:t>modest secondary signal is required, and hence points further away </a:t>
            </a:r>
          </a:p>
          <a:p>
            <a:pPr lvl="1">
              <a:spcBef>
                <a:spcPts val="0"/>
              </a:spcBef>
              <a:buFontTx/>
              <a:buNone/>
              <a:defRPr/>
            </a:pPr>
            <a:r>
              <a:rPr lang="en-US" sz="2000" dirty="0">
                <a:latin typeface="Arial" charset="0"/>
                <a:ea typeface="ＭＳ Ｐゴシック" charset="0"/>
              </a:rPr>
              <a:t>from secondary source are not affected. Produce `zone of quiet</a:t>
            </a:r>
            <a:r>
              <a:rPr lang="ja-JP" altLang="en-US" sz="2000" dirty="0">
                <a:latin typeface="Arial" charset="0"/>
                <a:ea typeface="ＭＳ Ｐゴシック" charset="0"/>
              </a:rPr>
              <a:t>’</a:t>
            </a:r>
            <a:r>
              <a:rPr lang="en-US" altLang="ja-JP" sz="2000" dirty="0">
                <a:latin typeface="Arial" charset="0"/>
                <a:ea typeface="ＭＳ Ｐゴシック" charset="0"/>
              </a:rPr>
              <a:t> near  </a:t>
            </a:r>
          </a:p>
          <a:p>
            <a:pPr lvl="1">
              <a:spcBef>
                <a:spcPts val="0"/>
              </a:spcBef>
              <a:buFontTx/>
              <a:buNone/>
              <a:defRPr/>
            </a:pPr>
            <a:r>
              <a:rPr lang="en-US" altLang="ja-JP" sz="2000" dirty="0">
                <a:latin typeface="Arial" charset="0"/>
                <a:ea typeface="ＭＳ Ｐゴシック" charset="0"/>
              </a:rPr>
              <a:t>the error microphone (e.g. 10dB reduction in zone </a:t>
            </a:r>
            <a:r>
              <a:rPr lang="en-US" altLang="ja-JP" sz="2000" dirty="0" err="1">
                <a:latin typeface="Arial" charset="0"/>
                <a:ea typeface="ＭＳ Ｐゴシック" charset="0"/>
              </a:rPr>
              <a:t>approx</a:t>
            </a:r>
            <a:r>
              <a:rPr lang="en-US" altLang="ja-JP" sz="2000" dirty="0">
                <a:latin typeface="Arial" charset="0"/>
                <a:ea typeface="ＭＳ Ｐゴシック" charset="0"/>
              </a:rPr>
              <a:t> </a:t>
            </a:r>
            <a:r>
              <a:rPr lang="en-US" altLang="ja-JP" sz="2000" dirty="0" err="1">
                <a:latin typeface="Arial" charset="0"/>
                <a:ea typeface="ＭＳ Ｐゴシック" charset="0"/>
              </a:rPr>
              <a:t>λ</a:t>
            </a:r>
            <a:r>
              <a:rPr lang="en-US" altLang="ja-JP" sz="2000" dirty="0">
                <a:latin typeface="Arial" charset="0"/>
                <a:ea typeface="ＭＳ Ｐゴシック" charset="0"/>
              </a:rPr>
              <a:t>/10) </a:t>
            </a:r>
            <a:endParaRPr lang="en-US" sz="2000" dirty="0">
              <a:latin typeface="Arial" charset="0"/>
              <a:ea typeface="ＭＳ Ｐゴシック" charset="0"/>
            </a:endParaRPr>
          </a:p>
        </p:txBody>
      </p:sp>
      <p:pic>
        <p:nvPicPr>
          <p:cNvPr id="8195"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789363"/>
            <a:ext cx="1439862"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196" name="Group 1"/>
          <p:cNvGrpSpPr>
            <a:grpSpLocks/>
          </p:cNvGrpSpPr>
          <p:nvPr/>
        </p:nvGrpSpPr>
        <p:grpSpPr bwMode="auto">
          <a:xfrm>
            <a:off x="5292725" y="2781300"/>
            <a:ext cx="3413125" cy="1965325"/>
            <a:chOff x="3851275" y="2433849"/>
            <a:chExt cx="4049230" cy="2074651"/>
          </a:xfrm>
        </p:grpSpPr>
        <p:grpSp>
          <p:nvGrpSpPr>
            <p:cNvPr id="8197" name="Group 4"/>
            <p:cNvGrpSpPr>
              <a:grpSpLocks/>
            </p:cNvGrpSpPr>
            <p:nvPr/>
          </p:nvGrpSpPr>
          <p:grpSpPr bwMode="auto">
            <a:xfrm>
              <a:off x="4318000" y="3816350"/>
              <a:ext cx="196850" cy="692150"/>
              <a:chOff x="2448" y="1392"/>
              <a:chExt cx="288" cy="672"/>
            </a:xfrm>
          </p:grpSpPr>
          <p:sp>
            <p:nvSpPr>
              <p:cNvPr id="8205" name="Rectangle 5"/>
              <p:cNvSpPr>
                <a:spLocks noChangeArrowheads="1"/>
              </p:cNvSpPr>
              <p:nvPr/>
            </p:nvSpPr>
            <p:spPr bwMode="auto">
              <a:xfrm>
                <a:off x="2448" y="1536"/>
                <a:ext cx="145" cy="384"/>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8206" name="Line 6"/>
              <p:cNvSpPr>
                <a:spLocks noChangeShapeType="1"/>
              </p:cNvSpPr>
              <p:nvPr/>
            </p:nvSpPr>
            <p:spPr bwMode="auto">
              <a:xfrm>
                <a:off x="2736" y="1392"/>
                <a:ext cx="0" cy="67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207" name="Line 7"/>
              <p:cNvSpPr>
                <a:spLocks noChangeShapeType="1"/>
              </p:cNvSpPr>
              <p:nvPr/>
            </p:nvSpPr>
            <p:spPr bwMode="auto">
              <a:xfrm>
                <a:off x="2593" y="1920"/>
                <a:ext cx="143" cy="14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208" name="Line 8"/>
              <p:cNvSpPr>
                <a:spLocks noChangeShapeType="1"/>
              </p:cNvSpPr>
              <p:nvPr/>
            </p:nvSpPr>
            <p:spPr bwMode="auto">
              <a:xfrm flipH="1">
                <a:off x="2593" y="1392"/>
                <a:ext cx="143" cy="14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8198" name="Line 10"/>
            <p:cNvSpPr>
              <a:spLocks noChangeShapeType="1"/>
            </p:cNvSpPr>
            <p:nvPr/>
          </p:nvSpPr>
          <p:spPr bwMode="auto">
            <a:xfrm flipV="1">
              <a:off x="4694238" y="3090863"/>
              <a:ext cx="1428750" cy="1089025"/>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199" name="Line 11"/>
            <p:cNvSpPr>
              <a:spLocks noChangeShapeType="1"/>
            </p:cNvSpPr>
            <p:nvPr/>
          </p:nvSpPr>
          <p:spPr bwMode="auto">
            <a:xfrm flipV="1">
              <a:off x="4772025" y="3017838"/>
              <a:ext cx="1352550"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200" name="Line 15"/>
            <p:cNvSpPr>
              <a:spLocks noChangeShapeType="1"/>
            </p:cNvSpPr>
            <p:nvPr/>
          </p:nvSpPr>
          <p:spPr bwMode="auto">
            <a:xfrm>
              <a:off x="4845050" y="3163888"/>
              <a:ext cx="1428750" cy="1089025"/>
            </a:xfrm>
            <a:prstGeom prst="line">
              <a:avLst/>
            </a:prstGeom>
            <a:noFill/>
            <a:ln w="38100" cap="rnd">
              <a:solidFill>
                <a:srgbClr val="FFFF66"/>
              </a:solidFill>
              <a:prstDash val="sysDot"/>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201" name="Line 16"/>
            <p:cNvSpPr>
              <a:spLocks noChangeShapeType="1"/>
            </p:cNvSpPr>
            <p:nvPr/>
          </p:nvSpPr>
          <p:spPr bwMode="auto">
            <a:xfrm flipV="1">
              <a:off x="4845050" y="4325938"/>
              <a:ext cx="1354138" cy="0"/>
            </a:xfrm>
            <a:prstGeom prst="line">
              <a:avLst/>
            </a:prstGeom>
            <a:noFill/>
            <a:ln w="38100">
              <a:solidFill>
                <a:srgbClr val="FFFF66"/>
              </a:solidFill>
              <a:prstDash val="sysDot"/>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aphicFrame>
          <p:nvGraphicFramePr>
            <p:cNvPr id="8202" name="Object 20"/>
            <p:cNvGraphicFramePr>
              <a:graphicFrameLocks noChangeAspect="1"/>
            </p:cNvGraphicFramePr>
            <p:nvPr/>
          </p:nvGraphicFramePr>
          <p:xfrm>
            <a:off x="6755917" y="2433849"/>
            <a:ext cx="1144588" cy="938211"/>
          </p:xfrm>
          <a:graphic>
            <a:graphicData uri="http://schemas.openxmlformats.org/presentationml/2006/ole">
              <mc:AlternateContent xmlns:mc="http://schemas.openxmlformats.org/markup-compatibility/2006">
                <mc:Choice xmlns:v="urn:schemas-microsoft-com:vml" Requires="v">
                  <p:oleObj name="Clip" r:id="rId3" imgW="4063497" imgH="3468986" progId="MS_ClipArt_Gallery.2">
                    <p:embed/>
                  </p:oleObj>
                </mc:Choice>
                <mc:Fallback>
                  <p:oleObj name="Clip" r:id="rId3" imgW="4063497" imgH="3468986" progId="MS_ClipArt_Gallery.2">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917" y="2433849"/>
                          <a:ext cx="1144588" cy="938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8203" name="Imagen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608774"/>
              <a:ext cx="720726" cy="929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0938" y="2767013"/>
              <a:ext cx="493712"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dirty="0" err="1"/>
              <a:t>Feedforward</a:t>
            </a:r>
            <a:r>
              <a:rPr lang="en-US" dirty="0"/>
              <a:t> ANC</a:t>
            </a:r>
            <a:endParaRPr lang="en-US" dirty="0">
              <a:cs typeface="+mj-cs"/>
            </a:endParaRPr>
          </a:p>
        </p:txBody>
      </p:sp>
      <p:sp>
        <p:nvSpPr>
          <p:cNvPr id="179203" name="Rectangle 3"/>
          <p:cNvSpPr>
            <a:spLocks noGrp="1" noChangeArrowheads="1"/>
          </p:cNvSpPr>
          <p:nvPr>
            <p:ph type="body" idx="1"/>
          </p:nvPr>
        </p:nvSpPr>
        <p:spPr>
          <a:xfrm>
            <a:off x="334963" y="1124744"/>
            <a:ext cx="8558212" cy="5289550"/>
          </a:xfrm>
        </p:spPr>
        <p:txBody>
          <a:bodyPr/>
          <a:lstStyle/>
          <a:p>
            <a:pPr>
              <a:defRPr/>
            </a:pPr>
            <a:r>
              <a:rPr lang="en-US" dirty="0">
                <a:cs typeface="+mn-cs"/>
              </a:rPr>
              <a:t>Basic set-up</a:t>
            </a:r>
          </a:p>
          <a:p>
            <a:pPr>
              <a:defRPr/>
            </a:pPr>
            <a:endParaRPr lang="en-US" sz="2400" dirty="0">
              <a:cs typeface="+mn-cs"/>
            </a:endParaRPr>
          </a:p>
          <a:p>
            <a:pPr>
              <a:defRPr/>
            </a:pPr>
            <a:endParaRPr lang="en-US" sz="2400" dirty="0">
              <a:cs typeface="+mn-cs"/>
            </a:endParaRPr>
          </a:p>
          <a:p>
            <a:pPr marL="0" indent="0">
              <a:buNone/>
              <a:defRPr/>
            </a:pPr>
            <a:endParaRPr lang="en-US" sz="2400" dirty="0">
              <a:cs typeface="+mn-cs"/>
            </a:endParaRPr>
          </a:p>
          <a:p>
            <a:pPr lvl="1">
              <a:spcBef>
                <a:spcPts val="4080"/>
              </a:spcBef>
              <a:defRPr/>
            </a:pPr>
            <a:r>
              <a:rPr lang="en-US" sz="2000" dirty="0"/>
              <a:t>P(z) = primary path = unknown</a:t>
            </a:r>
          </a:p>
          <a:p>
            <a:pPr lvl="1">
              <a:spcBef>
                <a:spcPts val="600"/>
              </a:spcBef>
              <a:defRPr/>
            </a:pPr>
            <a:r>
              <a:rPr lang="en-US" sz="2000" dirty="0"/>
              <a:t>H(z) = secondary path = acoustic path from loudspeaker (=secondary source) to error microphone. </a:t>
            </a:r>
          </a:p>
          <a:p>
            <a:pPr marL="457200" lvl="1" indent="0">
              <a:spcBef>
                <a:spcPts val="0"/>
              </a:spcBef>
              <a:buNone/>
              <a:defRPr/>
            </a:pPr>
            <a:r>
              <a:rPr lang="en-US" sz="2000" dirty="0"/>
              <a:t>    H(z) can be modeled/identified (=calibration)</a:t>
            </a:r>
          </a:p>
          <a:p>
            <a:pPr lvl="1">
              <a:spcBef>
                <a:spcPts val="600"/>
              </a:spcBef>
              <a:defRPr/>
            </a:pPr>
            <a:r>
              <a:rPr lang="en-US" sz="2000" dirty="0">
                <a:solidFill>
                  <a:srgbClr val="FFFFFF"/>
                </a:solidFill>
              </a:rPr>
              <a:t>Secondary signal at error microphone is ideally equal to </a:t>
            </a:r>
            <a:r>
              <a:rPr lang="mr-IN" sz="2000" dirty="0">
                <a:solidFill>
                  <a:srgbClr val="FFFFFF"/>
                </a:solidFill>
              </a:rPr>
              <a:t>–</a:t>
            </a:r>
            <a:r>
              <a:rPr lang="en-US" sz="2000" dirty="0">
                <a:solidFill>
                  <a:srgbClr val="FFFFFF"/>
                </a:solidFill>
              </a:rPr>
              <a:t>d(n)</a:t>
            </a:r>
          </a:p>
          <a:p>
            <a:pPr lvl="1">
              <a:spcBef>
                <a:spcPts val="600"/>
              </a:spcBef>
              <a:defRPr/>
            </a:pPr>
            <a:r>
              <a:rPr lang="en-US" dirty="0">
                <a:solidFill>
                  <a:srgbClr val="CCFF66"/>
                </a:solidFill>
              </a:rPr>
              <a:t>However (unlike in sound zoning):                                                  d(n)</a:t>
            </a:r>
            <a:r>
              <a:rPr lang="en-US" b="1" dirty="0">
                <a:solidFill>
                  <a:srgbClr val="CCFF66"/>
                </a:solidFill>
              </a:rPr>
              <a:t> </a:t>
            </a:r>
            <a:r>
              <a:rPr lang="en-US" dirty="0">
                <a:solidFill>
                  <a:srgbClr val="CCFF66"/>
                </a:solidFill>
              </a:rPr>
              <a:t>is not known/observed, only e(n) is observed</a:t>
            </a:r>
            <a:r>
              <a:rPr lang="mr-IN" dirty="0">
                <a:solidFill>
                  <a:srgbClr val="CCFF66"/>
                </a:solidFill>
              </a:rPr>
              <a:t>…</a:t>
            </a:r>
            <a:r>
              <a:rPr lang="en-US" dirty="0">
                <a:solidFill>
                  <a:srgbClr val="CCFF66"/>
                </a:solidFill>
              </a:rPr>
              <a:t> </a:t>
            </a:r>
          </a:p>
        </p:txBody>
      </p:sp>
      <p:grpSp>
        <p:nvGrpSpPr>
          <p:cNvPr id="69" name="Group 68"/>
          <p:cNvGrpSpPr/>
          <p:nvPr/>
        </p:nvGrpSpPr>
        <p:grpSpPr>
          <a:xfrm>
            <a:off x="2915816" y="930989"/>
            <a:ext cx="5966470" cy="2714035"/>
            <a:chOff x="1835150" y="1484313"/>
            <a:chExt cx="6255048" cy="2714035"/>
          </a:xfrm>
        </p:grpSpPr>
        <p:grpSp>
          <p:nvGrpSpPr>
            <p:cNvPr id="70" name="Group 49"/>
            <p:cNvGrpSpPr>
              <a:grpSpLocks/>
            </p:cNvGrpSpPr>
            <p:nvPr/>
          </p:nvGrpSpPr>
          <p:grpSpPr bwMode="auto">
            <a:xfrm>
              <a:off x="1835150" y="1484313"/>
              <a:ext cx="6119815" cy="2671762"/>
              <a:chOff x="1536" y="1056"/>
              <a:chExt cx="3855" cy="1683"/>
            </a:xfrm>
          </p:grpSpPr>
          <p:graphicFrame>
            <p:nvGraphicFramePr>
              <p:cNvPr id="97" name="Object 4"/>
              <p:cNvGraphicFramePr>
                <a:graphicFrameLocks noChangeAspect="1"/>
              </p:cNvGraphicFramePr>
              <p:nvPr>
                <p:extLst>
                  <p:ext uri="{D42A27DB-BD31-4B8C-83A1-F6EECF244321}">
                    <p14:modId xmlns:p14="http://schemas.microsoft.com/office/powerpoint/2010/main" val="3319275460"/>
                  </p:ext>
                </p:extLst>
              </p:nvPr>
            </p:nvGraphicFramePr>
            <p:xfrm>
              <a:off x="4439" y="1328"/>
              <a:ext cx="952" cy="825"/>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 y="1328"/>
                            <a:ext cx="952" cy="825"/>
                          </a:xfrm>
                          <a:prstGeom prst="rect">
                            <a:avLst/>
                          </a:prstGeom>
                          <a:noFill/>
                          <a:ln>
                            <a:noFill/>
                          </a:ln>
                          <a:effectLst/>
                        </p:spPr>
                      </p:pic>
                    </p:oleObj>
                  </mc:Fallback>
                </mc:AlternateContent>
              </a:graphicData>
            </a:graphic>
          </p:graphicFrame>
          <p:sp>
            <p:nvSpPr>
              <p:cNvPr id="98" name="Line 6"/>
              <p:cNvSpPr>
                <a:spLocks noChangeShapeType="1"/>
              </p:cNvSpPr>
              <p:nvPr/>
            </p:nvSpPr>
            <p:spPr bwMode="auto">
              <a:xfrm flipH="1">
                <a:off x="4088" y="1842"/>
                <a:ext cx="0" cy="897"/>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99" name="Line 7"/>
              <p:cNvSpPr>
                <a:spLocks noChangeShapeType="1"/>
              </p:cNvSpPr>
              <p:nvPr/>
            </p:nvSpPr>
            <p:spPr bwMode="auto">
              <a:xfrm flipV="1">
                <a:off x="2885" y="2100"/>
                <a:ext cx="117" cy="8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00" name="Line 13"/>
              <p:cNvSpPr>
                <a:spLocks noChangeShapeType="1"/>
              </p:cNvSpPr>
              <p:nvPr/>
            </p:nvSpPr>
            <p:spPr bwMode="auto">
              <a:xfrm flipH="1">
                <a:off x="3119" y="1782"/>
                <a:ext cx="196"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01" name="Text Box 14"/>
              <p:cNvSpPr txBox="1">
                <a:spLocks noChangeArrowheads="1"/>
              </p:cNvSpPr>
              <p:nvPr/>
            </p:nvSpPr>
            <p:spPr bwMode="auto">
              <a:xfrm>
                <a:off x="3303" y="1610"/>
                <a:ext cx="4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102" name="Line 15"/>
              <p:cNvSpPr>
                <a:spLocks noChangeShapeType="1"/>
              </p:cNvSpPr>
              <p:nvPr/>
            </p:nvSpPr>
            <p:spPr bwMode="auto">
              <a:xfrm flipH="1">
                <a:off x="2121" y="1456"/>
                <a:ext cx="1157"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03" name="Oval 17"/>
              <p:cNvSpPr>
                <a:spLocks noChangeArrowheads="1"/>
              </p:cNvSpPr>
              <p:nvPr/>
            </p:nvSpPr>
            <p:spPr bwMode="auto">
              <a:xfrm rot="-5400000">
                <a:off x="3989" y="1642"/>
                <a:ext cx="197" cy="16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04" name="Text Box 19"/>
              <p:cNvSpPr txBox="1">
                <a:spLocks noChangeArrowheads="1"/>
              </p:cNvSpPr>
              <p:nvPr/>
            </p:nvSpPr>
            <p:spPr bwMode="auto">
              <a:xfrm>
                <a:off x="3823" y="1056"/>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d</a:t>
                </a:r>
              </a:p>
            </p:txBody>
          </p:sp>
          <p:sp>
            <p:nvSpPr>
              <p:cNvPr id="105" name="Text Box 20"/>
              <p:cNvSpPr txBox="1">
                <a:spLocks noChangeArrowheads="1"/>
              </p:cNvSpPr>
              <p:nvPr/>
            </p:nvSpPr>
            <p:spPr bwMode="auto">
              <a:xfrm>
                <a:off x="4074" y="2039"/>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106" name="Rectangle 21"/>
              <p:cNvSpPr>
                <a:spLocks noChangeArrowheads="1"/>
              </p:cNvSpPr>
              <p:nvPr/>
            </p:nvSpPr>
            <p:spPr bwMode="auto">
              <a:xfrm>
                <a:off x="2376" y="2180"/>
                <a:ext cx="511" cy="297"/>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07" name="Line 22"/>
              <p:cNvSpPr>
                <a:spLocks noChangeShapeType="1"/>
              </p:cNvSpPr>
              <p:nvPr/>
            </p:nvSpPr>
            <p:spPr bwMode="auto">
              <a:xfrm flipH="1" flipV="1">
                <a:off x="2196" y="2334"/>
                <a:ext cx="180" cy="5"/>
              </a:xfrm>
              <a:prstGeom prst="line">
                <a:avLst/>
              </a:prstGeom>
              <a:noFill/>
              <a:ln w="38100">
                <a:solidFill>
                  <a:srgbClr val="FFFF66"/>
                </a:solidFill>
                <a:round/>
                <a:headEnd type="triangle" w="sm" len="sm"/>
                <a:tailEnd type="none"/>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08" name="Line 23"/>
              <p:cNvSpPr>
                <a:spLocks noChangeShapeType="1"/>
              </p:cNvSpPr>
              <p:nvPr/>
            </p:nvSpPr>
            <p:spPr bwMode="auto">
              <a:xfrm>
                <a:off x="2205" y="1456"/>
                <a:ext cx="0" cy="889"/>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09" name="Text Box 24"/>
              <p:cNvSpPr txBox="1">
                <a:spLocks noChangeArrowheads="1"/>
              </p:cNvSpPr>
              <p:nvPr/>
            </p:nvSpPr>
            <p:spPr bwMode="auto">
              <a:xfrm>
                <a:off x="2392" y="2197"/>
                <a:ext cx="5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W(z)</a:t>
                </a:r>
              </a:p>
            </p:txBody>
          </p:sp>
          <p:sp>
            <p:nvSpPr>
              <p:cNvPr id="110" name="Text Box 25"/>
              <p:cNvSpPr txBox="1">
                <a:spLocks noChangeArrowheads="1"/>
              </p:cNvSpPr>
              <p:nvPr/>
            </p:nvSpPr>
            <p:spPr bwMode="auto">
              <a:xfrm>
                <a:off x="2902" y="2296"/>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111" name="Line 29"/>
              <p:cNvSpPr>
                <a:spLocks noChangeShapeType="1"/>
              </p:cNvSpPr>
              <p:nvPr/>
            </p:nvSpPr>
            <p:spPr bwMode="auto">
              <a:xfrm flipH="1" flipV="1">
                <a:off x="2885" y="2339"/>
                <a:ext cx="234"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12" name="Line 30"/>
              <p:cNvSpPr>
                <a:spLocks noChangeShapeType="1"/>
              </p:cNvSpPr>
              <p:nvPr/>
            </p:nvSpPr>
            <p:spPr bwMode="auto">
              <a:xfrm>
                <a:off x="3119" y="1782"/>
                <a:ext cx="0" cy="55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13" name="Line 31"/>
              <p:cNvSpPr>
                <a:spLocks noChangeShapeType="1"/>
              </p:cNvSpPr>
              <p:nvPr/>
            </p:nvSpPr>
            <p:spPr bwMode="auto">
              <a:xfrm>
                <a:off x="2260" y="2539"/>
                <a:ext cx="0" cy="2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14" name="Line 32"/>
              <p:cNvSpPr>
                <a:spLocks noChangeShapeType="1"/>
              </p:cNvSpPr>
              <p:nvPr/>
            </p:nvSpPr>
            <p:spPr bwMode="auto">
              <a:xfrm flipH="1" flipV="1">
                <a:off x="2260" y="2739"/>
                <a:ext cx="1828"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15" name="Text Box 33"/>
              <p:cNvSpPr txBox="1">
                <a:spLocks noChangeArrowheads="1"/>
              </p:cNvSpPr>
              <p:nvPr/>
            </p:nvSpPr>
            <p:spPr bwMode="auto">
              <a:xfrm>
                <a:off x="3168" y="1968"/>
                <a:ext cx="898"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secondary </a:t>
                </a:r>
              </a:p>
              <a:p>
                <a:pPr>
                  <a:lnSpc>
                    <a:spcPct val="75000"/>
                  </a:lnSpc>
                </a:pPr>
                <a:r>
                  <a:rPr lang="en-US" sz="2000" b="0">
                    <a:solidFill>
                      <a:srgbClr val="FFFF66"/>
                    </a:solidFill>
                  </a:rPr>
                  <a:t>path</a:t>
                </a:r>
                <a:endParaRPr lang="en-US">
                  <a:solidFill>
                    <a:srgbClr val="FFFF66"/>
                  </a:solidFill>
                </a:endParaRPr>
              </a:p>
            </p:txBody>
          </p:sp>
          <p:sp>
            <p:nvSpPr>
              <p:cNvPr id="116" name="Text Box 34"/>
              <p:cNvSpPr txBox="1">
                <a:spLocks noChangeArrowheads="1"/>
              </p:cNvSpPr>
              <p:nvPr/>
            </p:nvSpPr>
            <p:spPr bwMode="auto">
              <a:xfrm>
                <a:off x="1536" y="1709"/>
                <a:ext cx="649"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primary</a:t>
                </a:r>
              </a:p>
              <a:p>
                <a:pPr>
                  <a:lnSpc>
                    <a:spcPct val="75000"/>
                  </a:lnSpc>
                </a:pPr>
                <a:r>
                  <a:rPr lang="en-US" sz="2000" b="0">
                    <a:solidFill>
                      <a:srgbClr val="FFFF66"/>
                    </a:solidFill>
                  </a:rPr>
                  <a:t>source</a:t>
                </a:r>
                <a:endParaRPr lang="en-US">
                  <a:solidFill>
                    <a:srgbClr val="FFFF66"/>
                  </a:solidFill>
                </a:endParaRPr>
              </a:p>
            </p:txBody>
          </p:sp>
          <p:sp>
            <p:nvSpPr>
              <p:cNvPr id="117" name="Line 35"/>
              <p:cNvSpPr>
                <a:spLocks noChangeShapeType="1"/>
              </p:cNvSpPr>
              <p:nvPr/>
            </p:nvSpPr>
            <p:spPr bwMode="auto">
              <a:xfrm flipV="1">
                <a:off x="2260" y="2459"/>
                <a:ext cx="116" cy="8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18" name="Text Box 36"/>
              <p:cNvSpPr txBox="1">
                <a:spLocks noChangeArrowheads="1"/>
              </p:cNvSpPr>
              <p:nvPr/>
            </p:nvSpPr>
            <p:spPr bwMode="auto">
              <a:xfrm>
                <a:off x="1941" y="212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119" name="Rectangle 38"/>
              <p:cNvSpPr>
                <a:spLocks noChangeArrowheads="1"/>
              </p:cNvSpPr>
              <p:nvPr/>
            </p:nvSpPr>
            <p:spPr bwMode="auto">
              <a:xfrm>
                <a:off x="3293" y="1627"/>
                <a:ext cx="510" cy="29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20" name="Line 39"/>
              <p:cNvSpPr>
                <a:spLocks noChangeShapeType="1"/>
              </p:cNvSpPr>
              <p:nvPr/>
            </p:nvSpPr>
            <p:spPr bwMode="auto">
              <a:xfrm flipH="1">
                <a:off x="380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21" name="Rectangle 40"/>
              <p:cNvSpPr>
                <a:spLocks noChangeArrowheads="1"/>
              </p:cNvSpPr>
              <p:nvPr/>
            </p:nvSpPr>
            <p:spPr bwMode="auto">
              <a:xfrm>
                <a:off x="3293" y="1286"/>
                <a:ext cx="510" cy="29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22" name="Text Box 42"/>
              <p:cNvSpPr txBox="1">
                <a:spLocks noChangeArrowheads="1"/>
              </p:cNvSpPr>
              <p:nvPr/>
            </p:nvSpPr>
            <p:spPr bwMode="auto">
              <a:xfrm>
                <a:off x="3307" y="1312"/>
                <a:ext cx="47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P(z)</a:t>
                </a:r>
              </a:p>
            </p:txBody>
          </p:sp>
          <p:sp>
            <p:nvSpPr>
              <p:cNvPr id="123" name="Line 43"/>
              <p:cNvSpPr>
                <a:spLocks noChangeShapeType="1"/>
              </p:cNvSpPr>
              <p:nvPr/>
            </p:nvSpPr>
            <p:spPr bwMode="auto">
              <a:xfrm flipH="1" flipV="1">
                <a:off x="3807" y="1407"/>
                <a:ext cx="287"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24" name="Line 44"/>
              <p:cNvSpPr>
                <a:spLocks noChangeShapeType="1"/>
              </p:cNvSpPr>
              <p:nvPr/>
            </p:nvSpPr>
            <p:spPr bwMode="auto">
              <a:xfrm flipV="1">
                <a:off x="4088" y="1414"/>
                <a:ext cx="0" cy="213"/>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25" name="Line 45"/>
              <p:cNvSpPr>
                <a:spLocks noChangeShapeType="1"/>
              </p:cNvSpPr>
              <p:nvPr/>
            </p:nvSpPr>
            <p:spPr bwMode="auto">
              <a:xfrm flipH="1">
                <a:off x="417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pic>
          <p:nvPicPr>
            <p:cNvPr id="71"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841500"/>
              <a:ext cx="433387"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2" name="Group 71"/>
            <p:cNvGrpSpPr/>
            <p:nvPr/>
          </p:nvGrpSpPr>
          <p:grpSpPr>
            <a:xfrm>
              <a:off x="2987824" y="2564904"/>
              <a:ext cx="3311674" cy="431800"/>
              <a:chOff x="2987824" y="2564904"/>
              <a:chExt cx="3311674" cy="431800"/>
            </a:xfrm>
          </p:grpSpPr>
          <p:grpSp>
            <p:nvGrpSpPr>
              <p:cNvPr id="74" name="Group 9"/>
              <p:cNvGrpSpPr>
                <a:grpSpLocks/>
              </p:cNvGrpSpPr>
              <p:nvPr/>
            </p:nvGrpSpPr>
            <p:grpSpPr bwMode="auto">
              <a:xfrm>
                <a:off x="3995936" y="2564904"/>
                <a:ext cx="215900" cy="431800"/>
                <a:chOff x="2448" y="1392"/>
                <a:chExt cx="288" cy="672"/>
              </a:xfrm>
            </p:grpSpPr>
            <p:sp>
              <p:nvSpPr>
                <p:cNvPr id="93" name="Rectangle 10"/>
                <p:cNvSpPr>
                  <a:spLocks noChangeArrowheads="1"/>
                </p:cNvSpPr>
                <p:nvPr/>
              </p:nvSpPr>
              <p:spPr bwMode="auto">
                <a:xfrm>
                  <a:off x="2448" y="1536"/>
                  <a:ext cx="145" cy="385"/>
                </a:xfrm>
                <a:prstGeom prst="rect">
                  <a:avLst/>
                </a:prstGeom>
                <a:noFill/>
                <a:ln w="1905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94" name="Line 11"/>
                <p:cNvSpPr>
                  <a:spLocks noChangeShapeType="1"/>
                </p:cNvSpPr>
                <p:nvPr/>
              </p:nvSpPr>
              <p:spPr bwMode="auto">
                <a:xfrm>
                  <a:off x="2736" y="1392"/>
                  <a:ext cx="0" cy="672"/>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95" name="Line 12"/>
                <p:cNvSpPr>
                  <a:spLocks noChangeShapeType="1"/>
                </p:cNvSpPr>
                <p:nvPr/>
              </p:nvSpPr>
              <p:spPr bwMode="auto">
                <a:xfrm>
                  <a:off x="2593" y="1920"/>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96" name="Line 13"/>
                <p:cNvSpPr>
                  <a:spLocks noChangeShapeType="1"/>
                </p:cNvSpPr>
                <p:nvPr/>
              </p:nvSpPr>
              <p:spPr bwMode="auto">
                <a:xfrm flipH="1">
                  <a:off x="2593" y="1392"/>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75" name="Group 17"/>
              <p:cNvGrpSpPr>
                <a:grpSpLocks/>
              </p:cNvGrpSpPr>
              <p:nvPr/>
            </p:nvGrpSpPr>
            <p:grpSpPr bwMode="auto">
              <a:xfrm rot="-5400000">
                <a:off x="3023543" y="2673201"/>
                <a:ext cx="215900" cy="287337"/>
                <a:chOff x="3598" y="2331"/>
                <a:chExt cx="151" cy="192"/>
              </a:xfrm>
            </p:grpSpPr>
            <p:sp>
              <p:nvSpPr>
                <p:cNvPr id="91" name="Oval 18"/>
                <p:cNvSpPr>
                  <a:spLocks noChangeArrowheads="1"/>
                </p:cNvSpPr>
                <p:nvPr/>
              </p:nvSpPr>
              <p:spPr bwMode="auto">
                <a:xfrm>
                  <a:off x="359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92" name="Line 19"/>
                <p:cNvSpPr>
                  <a:spLocks noChangeShapeType="1"/>
                </p:cNvSpPr>
                <p:nvPr/>
              </p:nvSpPr>
              <p:spPr bwMode="auto">
                <a:xfrm>
                  <a:off x="3749"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76" name="Group 17"/>
              <p:cNvGrpSpPr>
                <a:grpSpLocks/>
              </p:cNvGrpSpPr>
              <p:nvPr/>
            </p:nvGrpSpPr>
            <p:grpSpPr bwMode="auto">
              <a:xfrm rot="-5400000">
                <a:off x="6047879" y="2673201"/>
                <a:ext cx="215900" cy="287338"/>
                <a:chOff x="3648" y="2331"/>
                <a:chExt cx="151" cy="192"/>
              </a:xfrm>
            </p:grpSpPr>
            <p:sp>
              <p:nvSpPr>
                <p:cNvPr id="77" name="Oval 18"/>
                <p:cNvSpPr>
                  <a:spLocks noChangeArrowheads="1"/>
                </p:cNvSpPr>
                <p:nvPr/>
              </p:nvSpPr>
              <p:spPr bwMode="auto">
                <a:xfrm>
                  <a:off x="364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90" name="Line 19"/>
                <p:cNvSpPr>
                  <a:spLocks noChangeShapeType="1"/>
                </p:cNvSpPr>
                <p:nvPr/>
              </p:nvSpPr>
              <p:spPr bwMode="auto">
                <a:xfrm>
                  <a:off x="3798"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graphicFrame>
          <p:nvGraphicFramePr>
            <p:cNvPr id="73" name="Object 47"/>
            <p:cNvGraphicFramePr>
              <a:graphicFrameLocks noChangeAspect="1"/>
            </p:cNvGraphicFramePr>
            <p:nvPr>
              <p:extLst>
                <p:ext uri="{D42A27DB-BD31-4B8C-83A1-F6EECF244321}">
                  <p14:modId xmlns:p14="http://schemas.microsoft.com/office/powerpoint/2010/main" val="2467602786"/>
                </p:ext>
              </p:extLst>
            </p:nvPr>
          </p:nvGraphicFramePr>
          <p:xfrm>
            <a:off x="6012160" y="3720510"/>
            <a:ext cx="2078038" cy="477838"/>
          </p:xfrm>
          <a:graphic>
            <a:graphicData uri="http://schemas.openxmlformats.org/presentationml/2006/ole">
              <mc:AlternateContent xmlns:mc="http://schemas.openxmlformats.org/markup-compatibility/2006">
                <mc:Choice xmlns:v="urn:schemas-microsoft-com:vml" Requires="v">
                  <p:oleObj name="Equation" r:id="rId5" imgW="1498600" imgH="381000" progId="Equation.3">
                    <p:embed/>
                  </p:oleObj>
                </mc:Choice>
                <mc:Fallback>
                  <p:oleObj name="Equation" r:id="rId5" imgW="1498600" imgH="381000" progId="Equation.3">
                    <p:embed/>
                    <p:pic>
                      <p:nvPicPr>
                        <p:cNvPr id="0" name=""/>
                        <p:cNvPicPr>
                          <a:picLocks noChangeAspect="1" noChangeArrowheads="1"/>
                        </p:cNvPicPr>
                        <p:nvPr/>
                      </p:nvPicPr>
                      <p:blipFill>
                        <a:blip r:embed="rId6"/>
                        <a:srcRect/>
                        <a:stretch>
                          <a:fillRect/>
                        </a:stretch>
                      </p:blipFill>
                      <p:spPr bwMode="auto">
                        <a:xfrm>
                          <a:off x="6012160" y="3720510"/>
                          <a:ext cx="2078038" cy="477838"/>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dirty="0" err="1"/>
              <a:t>Feedforward</a:t>
            </a:r>
            <a:r>
              <a:rPr lang="en-US" dirty="0"/>
              <a:t> ANC</a:t>
            </a:r>
            <a:endParaRPr lang="en-US" dirty="0">
              <a:cs typeface="+mj-cs"/>
            </a:endParaRPr>
          </a:p>
        </p:txBody>
      </p:sp>
      <p:sp>
        <p:nvSpPr>
          <p:cNvPr id="179203" name="Rectangle 3"/>
          <p:cNvSpPr>
            <a:spLocks noGrp="1" noChangeArrowheads="1"/>
          </p:cNvSpPr>
          <p:nvPr>
            <p:ph type="body" idx="1"/>
          </p:nvPr>
        </p:nvSpPr>
        <p:spPr>
          <a:xfrm>
            <a:off x="334963" y="1235794"/>
            <a:ext cx="8558212" cy="5289550"/>
          </a:xfrm>
        </p:spPr>
        <p:txBody>
          <a:bodyPr/>
          <a:lstStyle/>
          <a:p>
            <a:pPr>
              <a:defRPr/>
            </a:pPr>
            <a:r>
              <a:rPr lang="en-US" dirty="0">
                <a:cs typeface="+mn-cs"/>
              </a:rPr>
              <a:t>Basic set-up</a:t>
            </a:r>
          </a:p>
          <a:p>
            <a:pPr marL="0" indent="0">
              <a:spcBef>
                <a:spcPts val="0"/>
              </a:spcBef>
              <a:buNone/>
              <a:defRPr/>
            </a:pPr>
            <a:r>
              <a:rPr lang="en-US" sz="2400" dirty="0">
                <a:cs typeface="+mn-cs"/>
              </a:rPr>
              <a:t>   </a:t>
            </a:r>
            <a:r>
              <a:rPr lang="en-US" sz="1800" dirty="0">
                <a:cs typeface="+mn-cs"/>
              </a:rPr>
              <a:t> (continued)</a:t>
            </a:r>
          </a:p>
          <a:p>
            <a:pPr>
              <a:defRPr/>
            </a:pPr>
            <a:endParaRPr lang="en-US" sz="2400" dirty="0">
              <a:cs typeface="+mn-cs"/>
            </a:endParaRPr>
          </a:p>
          <a:p>
            <a:pPr>
              <a:defRPr/>
            </a:pPr>
            <a:endParaRPr lang="en-US" sz="2400" dirty="0">
              <a:cs typeface="+mn-cs"/>
            </a:endParaRPr>
          </a:p>
          <a:p>
            <a:pPr>
              <a:defRPr/>
            </a:pPr>
            <a:endParaRPr lang="en-US" sz="2400" dirty="0">
              <a:cs typeface="+mn-cs"/>
            </a:endParaRPr>
          </a:p>
          <a:p>
            <a:pPr marL="0" indent="0">
              <a:buNone/>
              <a:defRPr/>
            </a:pPr>
            <a:endParaRPr lang="en-US" sz="2400" dirty="0">
              <a:cs typeface="+mn-cs"/>
            </a:endParaRPr>
          </a:p>
          <a:p>
            <a:pPr lvl="1">
              <a:spcBef>
                <a:spcPts val="600"/>
              </a:spcBef>
              <a:defRPr/>
            </a:pPr>
            <a:r>
              <a:rPr lang="en-US" dirty="0">
                <a:solidFill>
                  <a:srgbClr val="CCFF66"/>
                </a:solidFill>
              </a:rPr>
              <a:t>However (unlike in sound zoning):                                                  d(n)</a:t>
            </a:r>
            <a:r>
              <a:rPr lang="en-US" b="1" dirty="0">
                <a:solidFill>
                  <a:srgbClr val="CCFF66"/>
                </a:solidFill>
              </a:rPr>
              <a:t> </a:t>
            </a:r>
            <a:r>
              <a:rPr lang="en-US" dirty="0">
                <a:solidFill>
                  <a:srgbClr val="CCFF66"/>
                </a:solidFill>
              </a:rPr>
              <a:t>is not known/observed, only e(n) is observed</a:t>
            </a:r>
            <a:r>
              <a:rPr lang="mr-IN" dirty="0">
                <a:solidFill>
                  <a:srgbClr val="CCFF66"/>
                </a:solidFill>
              </a:rPr>
              <a:t>…</a:t>
            </a:r>
            <a:r>
              <a:rPr lang="en-US" dirty="0">
                <a:solidFill>
                  <a:srgbClr val="CCFF66"/>
                </a:solidFill>
              </a:rPr>
              <a:t> </a:t>
            </a:r>
          </a:p>
          <a:p>
            <a:pPr lvl="1">
              <a:spcBef>
                <a:spcPts val="600"/>
              </a:spcBef>
              <a:defRPr/>
            </a:pPr>
            <a:r>
              <a:rPr lang="en-US" dirty="0"/>
              <a:t>Hence need </a:t>
            </a:r>
            <a:r>
              <a:rPr lang="en-US" b="1" u="sng" dirty="0"/>
              <a:t>adaptive filter</a:t>
            </a:r>
            <a:r>
              <a:rPr lang="en-US" dirty="0"/>
              <a:t> controlled by e(n)</a:t>
            </a:r>
          </a:p>
          <a:p>
            <a:pPr lvl="1">
              <a:spcBef>
                <a:spcPts val="600"/>
              </a:spcBef>
              <a:spcAft>
                <a:spcPts val="1200"/>
              </a:spcAft>
              <a:defRPr/>
            </a:pPr>
            <a:r>
              <a:rPr lang="en-US" dirty="0"/>
              <a:t>Design adaptive filter W(z) to minimize MSE</a:t>
            </a:r>
            <a:r>
              <a:rPr lang="en-US" b="1" dirty="0"/>
              <a:t>        </a:t>
            </a:r>
            <a:r>
              <a:rPr lang="en-US" sz="2000" dirty="0"/>
              <a:t>(compare to AEC!)</a:t>
            </a:r>
          </a:p>
          <a:p>
            <a:pPr lvl="1">
              <a:spcBef>
                <a:spcPts val="0"/>
              </a:spcBef>
              <a:spcAft>
                <a:spcPts val="0"/>
              </a:spcAft>
              <a:defRPr/>
            </a:pPr>
            <a:endParaRPr lang="en-US" sz="2000" dirty="0"/>
          </a:p>
        </p:txBody>
      </p:sp>
      <p:grpSp>
        <p:nvGrpSpPr>
          <p:cNvPr id="2" name="Group 1"/>
          <p:cNvGrpSpPr/>
          <p:nvPr/>
        </p:nvGrpSpPr>
        <p:grpSpPr>
          <a:xfrm>
            <a:off x="2915816" y="930989"/>
            <a:ext cx="5966470" cy="2714035"/>
            <a:chOff x="1835150" y="1484313"/>
            <a:chExt cx="6255048" cy="2714035"/>
          </a:xfrm>
        </p:grpSpPr>
        <p:grpSp>
          <p:nvGrpSpPr>
            <p:cNvPr id="37" name="Group 49"/>
            <p:cNvGrpSpPr>
              <a:grpSpLocks/>
            </p:cNvGrpSpPr>
            <p:nvPr/>
          </p:nvGrpSpPr>
          <p:grpSpPr bwMode="auto">
            <a:xfrm>
              <a:off x="1835150" y="1484313"/>
              <a:ext cx="6119815" cy="2671762"/>
              <a:chOff x="1536" y="1056"/>
              <a:chExt cx="3855" cy="1683"/>
            </a:xfrm>
          </p:grpSpPr>
          <p:graphicFrame>
            <p:nvGraphicFramePr>
              <p:cNvPr id="38" name="Object 4"/>
              <p:cNvGraphicFramePr>
                <a:graphicFrameLocks noChangeAspect="1"/>
              </p:cNvGraphicFramePr>
              <p:nvPr>
                <p:extLst>
                  <p:ext uri="{D42A27DB-BD31-4B8C-83A1-F6EECF244321}">
                    <p14:modId xmlns:p14="http://schemas.microsoft.com/office/powerpoint/2010/main" val="281903706"/>
                  </p:ext>
                </p:extLst>
              </p:nvPr>
            </p:nvGraphicFramePr>
            <p:xfrm>
              <a:off x="4439" y="1328"/>
              <a:ext cx="952" cy="825"/>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 y="1328"/>
                            <a:ext cx="952" cy="825"/>
                          </a:xfrm>
                          <a:prstGeom prst="rect">
                            <a:avLst/>
                          </a:prstGeom>
                          <a:noFill/>
                          <a:ln>
                            <a:noFill/>
                          </a:ln>
                          <a:effectLst/>
                        </p:spPr>
                      </p:pic>
                    </p:oleObj>
                  </mc:Fallback>
                </mc:AlternateContent>
              </a:graphicData>
            </a:graphic>
          </p:graphicFrame>
          <p:sp>
            <p:nvSpPr>
              <p:cNvPr id="39" name="Line 6"/>
              <p:cNvSpPr>
                <a:spLocks noChangeShapeType="1"/>
              </p:cNvSpPr>
              <p:nvPr/>
            </p:nvSpPr>
            <p:spPr bwMode="auto">
              <a:xfrm flipH="1">
                <a:off x="4088" y="1842"/>
                <a:ext cx="0" cy="897"/>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0" name="Line 7"/>
              <p:cNvSpPr>
                <a:spLocks noChangeShapeType="1"/>
              </p:cNvSpPr>
              <p:nvPr/>
            </p:nvSpPr>
            <p:spPr bwMode="auto">
              <a:xfrm flipV="1">
                <a:off x="2885" y="2100"/>
                <a:ext cx="117" cy="8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1" name="Line 13"/>
              <p:cNvSpPr>
                <a:spLocks noChangeShapeType="1"/>
              </p:cNvSpPr>
              <p:nvPr/>
            </p:nvSpPr>
            <p:spPr bwMode="auto">
              <a:xfrm flipH="1">
                <a:off x="3119" y="1782"/>
                <a:ext cx="196"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2" name="Text Box 14"/>
              <p:cNvSpPr txBox="1">
                <a:spLocks noChangeArrowheads="1"/>
              </p:cNvSpPr>
              <p:nvPr/>
            </p:nvSpPr>
            <p:spPr bwMode="auto">
              <a:xfrm>
                <a:off x="3303" y="1610"/>
                <a:ext cx="4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43" name="Line 15"/>
              <p:cNvSpPr>
                <a:spLocks noChangeShapeType="1"/>
              </p:cNvSpPr>
              <p:nvPr/>
            </p:nvSpPr>
            <p:spPr bwMode="auto">
              <a:xfrm flipH="1">
                <a:off x="2121" y="1456"/>
                <a:ext cx="1157"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4" name="Oval 17"/>
              <p:cNvSpPr>
                <a:spLocks noChangeArrowheads="1"/>
              </p:cNvSpPr>
              <p:nvPr/>
            </p:nvSpPr>
            <p:spPr bwMode="auto">
              <a:xfrm rot="-5400000">
                <a:off x="3989" y="1642"/>
                <a:ext cx="197" cy="16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45" name="Text Box 19"/>
              <p:cNvSpPr txBox="1">
                <a:spLocks noChangeArrowheads="1"/>
              </p:cNvSpPr>
              <p:nvPr/>
            </p:nvSpPr>
            <p:spPr bwMode="auto">
              <a:xfrm>
                <a:off x="3823" y="1056"/>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d</a:t>
                </a:r>
              </a:p>
            </p:txBody>
          </p:sp>
          <p:sp>
            <p:nvSpPr>
              <p:cNvPr id="46" name="Text Box 20"/>
              <p:cNvSpPr txBox="1">
                <a:spLocks noChangeArrowheads="1"/>
              </p:cNvSpPr>
              <p:nvPr/>
            </p:nvSpPr>
            <p:spPr bwMode="auto">
              <a:xfrm>
                <a:off x="4074" y="2039"/>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47" name="Rectangle 21"/>
              <p:cNvSpPr>
                <a:spLocks noChangeArrowheads="1"/>
              </p:cNvSpPr>
              <p:nvPr/>
            </p:nvSpPr>
            <p:spPr bwMode="auto">
              <a:xfrm>
                <a:off x="2376" y="2180"/>
                <a:ext cx="511" cy="297"/>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8" name="Line 22"/>
              <p:cNvSpPr>
                <a:spLocks noChangeShapeType="1"/>
              </p:cNvSpPr>
              <p:nvPr/>
            </p:nvSpPr>
            <p:spPr bwMode="auto">
              <a:xfrm flipH="1" flipV="1">
                <a:off x="2196" y="2334"/>
                <a:ext cx="180" cy="5"/>
              </a:xfrm>
              <a:prstGeom prst="line">
                <a:avLst/>
              </a:prstGeom>
              <a:noFill/>
              <a:ln w="38100">
                <a:solidFill>
                  <a:srgbClr val="FFFF66"/>
                </a:solidFill>
                <a:round/>
                <a:headEnd type="triangle" w="sm" len="sm"/>
                <a:tailEnd type="none"/>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9" name="Line 23"/>
              <p:cNvSpPr>
                <a:spLocks noChangeShapeType="1"/>
              </p:cNvSpPr>
              <p:nvPr/>
            </p:nvSpPr>
            <p:spPr bwMode="auto">
              <a:xfrm>
                <a:off x="2205" y="1456"/>
                <a:ext cx="0" cy="889"/>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0" name="Text Box 24"/>
              <p:cNvSpPr txBox="1">
                <a:spLocks noChangeArrowheads="1"/>
              </p:cNvSpPr>
              <p:nvPr/>
            </p:nvSpPr>
            <p:spPr bwMode="auto">
              <a:xfrm>
                <a:off x="2394" y="2197"/>
                <a:ext cx="5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W(z)</a:t>
                </a:r>
              </a:p>
            </p:txBody>
          </p:sp>
          <p:sp>
            <p:nvSpPr>
              <p:cNvPr id="51" name="Text Box 25"/>
              <p:cNvSpPr txBox="1">
                <a:spLocks noChangeArrowheads="1"/>
              </p:cNvSpPr>
              <p:nvPr/>
            </p:nvSpPr>
            <p:spPr bwMode="auto">
              <a:xfrm>
                <a:off x="2902" y="2296"/>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52" name="Line 29"/>
              <p:cNvSpPr>
                <a:spLocks noChangeShapeType="1"/>
              </p:cNvSpPr>
              <p:nvPr/>
            </p:nvSpPr>
            <p:spPr bwMode="auto">
              <a:xfrm flipH="1" flipV="1">
                <a:off x="2885" y="2339"/>
                <a:ext cx="234"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3" name="Line 30"/>
              <p:cNvSpPr>
                <a:spLocks noChangeShapeType="1"/>
              </p:cNvSpPr>
              <p:nvPr/>
            </p:nvSpPr>
            <p:spPr bwMode="auto">
              <a:xfrm>
                <a:off x="3119" y="1782"/>
                <a:ext cx="0" cy="55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4" name="Line 31"/>
              <p:cNvSpPr>
                <a:spLocks noChangeShapeType="1"/>
              </p:cNvSpPr>
              <p:nvPr/>
            </p:nvSpPr>
            <p:spPr bwMode="auto">
              <a:xfrm>
                <a:off x="2260" y="2539"/>
                <a:ext cx="0" cy="2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5" name="Line 32"/>
              <p:cNvSpPr>
                <a:spLocks noChangeShapeType="1"/>
              </p:cNvSpPr>
              <p:nvPr/>
            </p:nvSpPr>
            <p:spPr bwMode="auto">
              <a:xfrm flipH="1" flipV="1">
                <a:off x="2260" y="2739"/>
                <a:ext cx="1828"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6" name="Text Box 33"/>
              <p:cNvSpPr txBox="1">
                <a:spLocks noChangeArrowheads="1"/>
              </p:cNvSpPr>
              <p:nvPr/>
            </p:nvSpPr>
            <p:spPr bwMode="auto">
              <a:xfrm>
                <a:off x="3168" y="1968"/>
                <a:ext cx="898"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secondary </a:t>
                </a:r>
              </a:p>
              <a:p>
                <a:pPr>
                  <a:lnSpc>
                    <a:spcPct val="75000"/>
                  </a:lnSpc>
                </a:pPr>
                <a:r>
                  <a:rPr lang="en-US" sz="2000" b="0">
                    <a:solidFill>
                      <a:srgbClr val="FFFF66"/>
                    </a:solidFill>
                  </a:rPr>
                  <a:t>path</a:t>
                </a:r>
                <a:endParaRPr lang="en-US">
                  <a:solidFill>
                    <a:srgbClr val="FFFF66"/>
                  </a:solidFill>
                </a:endParaRPr>
              </a:p>
            </p:txBody>
          </p:sp>
          <p:sp>
            <p:nvSpPr>
              <p:cNvPr id="57" name="Text Box 34"/>
              <p:cNvSpPr txBox="1">
                <a:spLocks noChangeArrowheads="1"/>
              </p:cNvSpPr>
              <p:nvPr/>
            </p:nvSpPr>
            <p:spPr bwMode="auto">
              <a:xfrm>
                <a:off x="1536" y="1709"/>
                <a:ext cx="649"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primary</a:t>
                </a:r>
              </a:p>
              <a:p>
                <a:pPr>
                  <a:lnSpc>
                    <a:spcPct val="75000"/>
                  </a:lnSpc>
                </a:pPr>
                <a:r>
                  <a:rPr lang="en-US" sz="2000" b="0">
                    <a:solidFill>
                      <a:srgbClr val="FFFF66"/>
                    </a:solidFill>
                  </a:rPr>
                  <a:t>source</a:t>
                </a:r>
                <a:endParaRPr lang="en-US">
                  <a:solidFill>
                    <a:srgbClr val="FFFF66"/>
                  </a:solidFill>
                </a:endParaRPr>
              </a:p>
            </p:txBody>
          </p:sp>
          <p:sp>
            <p:nvSpPr>
              <p:cNvPr id="58" name="Line 35"/>
              <p:cNvSpPr>
                <a:spLocks noChangeShapeType="1"/>
              </p:cNvSpPr>
              <p:nvPr/>
            </p:nvSpPr>
            <p:spPr bwMode="auto">
              <a:xfrm flipV="1">
                <a:off x="2260" y="2459"/>
                <a:ext cx="116" cy="8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9" name="Text Box 36"/>
              <p:cNvSpPr txBox="1">
                <a:spLocks noChangeArrowheads="1"/>
              </p:cNvSpPr>
              <p:nvPr/>
            </p:nvSpPr>
            <p:spPr bwMode="auto">
              <a:xfrm>
                <a:off x="1941" y="212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60" name="Rectangle 38"/>
              <p:cNvSpPr>
                <a:spLocks noChangeArrowheads="1"/>
              </p:cNvSpPr>
              <p:nvPr/>
            </p:nvSpPr>
            <p:spPr bwMode="auto">
              <a:xfrm>
                <a:off x="3293" y="1627"/>
                <a:ext cx="510" cy="29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61" name="Line 39"/>
              <p:cNvSpPr>
                <a:spLocks noChangeShapeType="1"/>
              </p:cNvSpPr>
              <p:nvPr/>
            </p:nvSpPr>
            <p:spPr bwMode="auto">
              <a:xfrm flipH="1">
                <a:off x="380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2" name="Rectangle 40"/>
              <p:cNvSpPr>
                <a:spLocks noChangeArrowheads="1"/>
              </p:cNvSpPr>
              <p:nvPr/>
            </p:nvSpPr>
            <p:spPr bwMode="auto">
              <a:xfrm>
                <a:off x="3293" y="1286"/>
                <a:ext cx="510" cy="29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63" name="Text Box 42"/>
              <p:cNvSpPr txBox="1">
                <a:spLocks noChangeArrowheads="1"/>
              </p:cNvSpPr>
              <p:nvPr/>
            </p:nvSpPr>
            <p:spPr bwMode="auto">
              <a:xfrm>
                <a:off x="3307" y="1312"/>
                <a:ext cx="47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P(z)</a:t>
                </a:r>
              </a:p>
            </p:txBody>
          </p:sp>
          <p:sp>
            <p:nvSpPr>
              <p:cNvPr id="64" name="Line 43"/>
              <p:cNvSpPr>
                <a:spLocks noChangeShapeType="1"/>
              </p:cNvSpPr>
              <p:nvPr/>
            </p:nvSpPr>
            <p:spPr bwMode="auto">
              <a:xfrm flipH="1" flipV="1">
                <a:off x="3807" y="1407"/>
                <a:ext cx="287"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5" name="Line 44"/>
              <p:cNvSpPr>
                <a:spLocks noChangeShapeType="1"/>
              </p:cNvSpPr>
              <p:nvPr/>
            </p:nvSpPr>
            <p:spPr bwMode="auto">
              <a:xfrm flipV="1">
                <a:off x="4088" y="1414"/>
                <a:ext cx="0" cy="213"/>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6" name="Line 45"/>
              <p:cNvSpPr>
                <a:spLocks noChangeShapeType="1"/>
              </p:cNvSpPr>
              <p:nvPr/>
            </p:nvSpPr>
            <p:spPr bwMode="auto">
              <a:xfrm flipH="1">
                <a:off x="417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pic>
          <p:nvPicPr>
            <p:cNvPr id="67"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841500"/>
              <a:ext cx="433387"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8" name="Group 77"/>
            <p:cNvGrpSpPr/>
            <p:nvPr/>
          </p:nvGrpSpPr>
          <p:grpSpPr>
            <a:xfrm>
              <a:off x="2987824" y="2564904"/>
              <a:ext cx="3311674" cy="431800"/>
              <a:chOff x="2987824" y="2564904"/>
              <a:chExt cx="3311674" cy="431800"/>
            </a:xfrm>
          </p:grpSpPr>
          <p:grpSp>
            <p:nvGrpSpPr>
              <p:cNvPr id="79" name="Group 9"/>
              <p:cNvGrpSpPr>
                <a:grpSpLocks/>
              </p:cNvGrpSpPr>
              <p:nvPr/>
            </p:nvGrpSpPr>
            <p:grpSpPr bwMode="auto">
              <a:xfrm>
                <a:off x="3995936" y="2564904"/>
                <a:ext cx="215900" cy="431800"/>
                <a:chOff x="2448" y="1392"/>
                <a:chExt cx="288" cy="672"/>
              </a:xfrm>
            </p:grpSpPr>
            <p:sp>
              <p:nvSpPr>
                <p:cNvPr id="86" name="Rectangle 10"/>
                <p:cNvSpPr>
                  <a:spLocks noChangeArrowheads="1"/>
                </p:cNvSpPr>
                <p:nvPr/>
              </p:nvSpPr>
              <p:spPr bwMode="auto">
                <a:xfrm>
                  <a:off x="2448" y="1536"/>
                  <a:ext cx="145" cy="385"/>
                </a:xfrm>
                <a:prstGeom prst="rect">
                  <a:avLst/>
                </a:prstGeom>
                <a:noFill/>
                <a:ln w="1905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87" name="Line 11"/>
                <p:cNvSpPr>
                  <a:spLocks noChangeShapeType="1"/>
                </p:cNvSpPr>
                <p:nvPr/>
              </p:nvSpPr>
              <p:spPr bwMode="auto">
                <a:xfrm>
                  <a:off x="2736" y="1392"/>
                  <a:ext cx="0" cy="672"/>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8" name="Line 12"/>
                <p:cNvSpPr>
                  <a:spLocks noChangeShapeType="1"/>
                </p:cNvSpPr>
                <p:nvPr/>
              </p:nvSpPr>
              <p:spPr bwMode="auto">
                <a:xfrm>
                  <a:off x="2593" y="1920"/>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9" name="Line 13"/>
                <p:cNvSpPr>
                  <a:spLocks noChangeShapeType="1"/>
                </p:cNvSpPr>
                <p:nvPr/>
              </p:nvSpPr>
              <p:spPr bwMode="auto">
                <a:xfrm flipH="1">
                  <a:off x="2593" y="1392"/>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80" name="Group 17"/>
              <p:cNvGrpSpPr>
                <a:grpSpLocks/>
              </p:cNvGrpSpPr>
              <p:nvPr/>
            </p:nvGrpSpPr>
            <p:grpSpPr bwMode="auto">
              <a:xfrm rot="-5400000">
                <a:off x="3023543" y="2673201"/>
                <a:ext cx="215900" cy="287337"/>
                <a:chOff x="3598" y="2331"/>
                <a:chExt cx="151" cy="192"/>
              </a:xfrm>
            </p:grpSpPr>
            <p:sp>
              <p:nvSpPr>
                <p:cNvPr id="84" name="Oval 18"/>
                <p:cNvSpPr>
                  <a:spLocks noChangeArrowheads="1"/>
                </p:cNvSpPr>
                <p:nvPr/>
              </p:nvSpPr>
              <p:spPr bwMode="auto">
                <a:xfrm>
                  <a:off x="359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85" name="Line 19"/>
                <p:cNvSpPr>
                  <a:spLocks noChangeShapeType="1"/>
                </p:cNvSpPr>
                <p:nvPr/>
              </p:nvSpPr>
              <p:spPr bwMode="auto">
                <a:xfrm>
                  <a:off x="3749"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81" name="Group 17"/>
              <p:cNvGrpSpPr>
                <a:grpSpLocks/>
              </p:cNvGrpSpPr>
              <p:nvPr/>
            </p:nvGrpSpPr>
            <p:grpSpPr bwMode="auto">
              <a:xfrm rot="-5400000">
                <a:off x="6047879" y="2673201"/>
                <a:ext cx="215900" cy="287338"/>
                <a:chOff x="3648" y="2331"/>
                <a:chExt cx="151" cy="192"/>
              </a:xfrm>
            </p:grpSpPr>
            <p:sp>
              <p:nvSpPr>
                <p:cNvPr id="82" name="Oval 18"/>
                <p:cNvSpPr>
                  <a:spLocks noChangeArrowheads="1"/>
                </p:cNvSpPr>
                <p:nvPr/>
              </p:nvSpPr>
              <p:spPr bwMode="auto">
                <a:xfrm>
                  <a:off x="364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83" name="Line 19"/>
                <p:cNvSpPr>
                  <a:spLocks noChangeShapeType="1"/>
                </p:cNvSpPr>
                <p:nvPr/>
              </p:nvSpPr>
              <p:spPr bwMode="auto">
                <a:xfrm>
                  <a:off x="3798"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graphicFrame>
          <p:nvGraphicFramePr>
            <p:cNvPr id="68" name="Object 47"/>
            <p:cNvGraphicFramePr>
              <a:graphicFrameLocks noChangeAspect="1"/>
            </p:cNvGraphicFramePr>
            <p:nvPr>
              <p:extLst>
                <p:ext uri="{D42A27DB-BD31-4B8C-83A1-F6EECF244321}">
                  <p14:modId xmlns:p14="http://schemas.microsoft.com/office/powerpoint/2010/main" val="4035469286"/>
                </p:ext>
              </p:extLst>
            </p:nvPr>
          </p:nvGraphicFramePr>
          <p:xfrm>
            <a:off x="6012160" y="3720510"/>
            <a:ext cx="2078038" cy="477838"/>
          </p:xfrm>
          <a:graphic>
            <a:graphicData uri="http://schemas.openxmlformats.org/presentationml/2006/ole">
              <mc:AlternateContent xmlns:mc="http://schemas.openxmlformats.org/markup-compatibility/2006">
                <mc:Choice xmlns:v="urn:schemas-microsoft-com:vml" Requires="v">
                  <p:oleObj name="Equation" r:id="rId5" imgW="1498600" imgH="381000" progId="Equation.3">
                    <p:embed/>
                  </p:oleObj>
                </mc:Choice>
                <mc:Fallback>
                  <p:oleObj name="Equation" r:id="rId5" imgW="1498600" imgH="381000" progId="Equation.3">
                    <p:embed/>
                    <p:pic>
                      <p:nvPicPr>
                        <p:cNvPr id="0" name=""/>
                        <p:cNvPicPr>
                          <a:picLocks noChangeAspect="1" noChangeArrowheads="1"/>
                        </p:cNvPicPr>
                        <p:nvPr/>
                      </p:nvPicPr>
                      <p:blipFill>
                        <a:blip r:embed="rId6"/>
                        <a:srcRect/>
                        <a:stretch>
                          <a:fillRect/>
                        </a:stretch>
                      </p:blipFill>
                      <p:spPr bwMode="auto">
                        <a:xfrm>
                          <a:off x="6012160" y="3720510"/>
                          <a:ext cx="2078038" cy="477838"/>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46884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field control - </a:t>
            </a:r>
            <a:r>
              <a:rPr lang="en-US" dirty="0">
                <a:cs typeface="+mj-cs"/>
              </a:rPr>
              <a:t>Outline</a:t>
            </a:r>
          </a:p>
        </p:txBody>
      </p:sp>
      <p:pic>
        <p:nvPicPr>
          <p:cNvPr id="2" name="Picture 1" descr="silentium-anc-system.jp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073363" y="3501008"/>
            <a:ext cx="3849237" cy="2539106"/>
          </a:xfrm>
          <a:prstGeom prst="rect">
            <a:avLst/>
          </a:prstGeom>
        </p:spPr>
      </p:pic>
      <p:pic>
        <p:nvPicPr>
          <p:cNvPr id="3" name="Picture 2" descr="Infotainment_02_d061eb18-0fac-4cd2-8cc2-413594b4fe3b-prv.jpg"/>
          <p:cNvPicPr>
            <a:picLocks noChangeAspect="1"/>
          </p:cNvPicPr>
          <p:nvPr/>
        </p:nvPicPr>
        <p:blipFill>
          <a:blip r:embed="rId3">
            <a:alphaModFix amt="47000"/>
            <a:extLst>
              <a:ext uri="{28A0092B-C50C-407E-A947-70E740481C1C}">
                <a14:useLocalDpi xmlns:a14="http://schemas.microsoft.com/office/drawing/2010/main" val="0"/>
              </a:ext>
            </a:extLst>
          </a:blip>
          <a:stretch>
            <a:fillRect/>
          </a:stretch>
        </p:blipFill>
        <p:spPr>
          <a:xfrm>
            <a:off x="5076056" y="1268760"/>
            <a:ext cx="3897807" cy="2160240"/>
          </a:xfrm>
          <a:prstGeom prst="rect">
            <a:avLst/>
          </a:prstGeom>
        </p:spPr>
      </p:pic>
      <p:sp>
        <p:nvSpPr>
          <p:cNvPr id="4" name="TextBox 3"/>
          <p:cNvSpPr txBox="1"/>
          <p:nvPr/>
        </p:nvSpPr>
        <p:spPr>
          <a:xfrm rot="16200000">
            <a:off x="7701174" y="2156394"/>
            <a:ext cx="2031864" cy="369332"/>
          </a:xfrm>
          <a:prstGeom prst="rect">
            <a:avLst/>
          </a:prstGeom>
          <a:noFill/>
        </p:spPr>
        <p:txBody>
          <a:bodyPr wrap="none" rtlCol="0">
            <a:spAutoFit/>
          </a:bodyPr>
          <a:lstStyle/>
          <a:p>
            <a:r>
              <a:rPr lang="en-US" sz="1800" b="0" dirty="0" err="1"/>
              <a:t>www.harman.com</a:t>
            </a:r>
            <a:endParaRPr lang="en-US" sz="1800" b="0" dirty="0"/>
          </a:p>
        </p:txBody>
      </p:sp>
      <p:sp>
        <p:nvSpPr>
          <p:cNvPr id="7" name="TextBox 6"/>
          <p:cNvSpPr txBox="1"/>
          <p:nvPr/>
        </p:nvSpPr>
        <p:spPr>
          <a:xfrm rot="16200000">
            <a:off x="7637100" y="4620306"/>
            <a:ext cx="2160016" cy="369332"/>
          </a:xfrm>
          <a:prstGeom prst="rect">
            <a:avLst/>
          </a:prstGeom>
          <a:noFill/>
        </p:spPr>
        <p:txBody>
          <a:bodyPr wrap="none" rtlCol="0">
            <a:spAutoFit/>
          </a:bodyPr>
          <a:lstStyle/>
          <a:p>
            <a:r>
              <a:rPr lang="en-US" sz="1800" b="0" dirty="0" err="1"/>
              <a:t>www.silentium.com</a:t>
            </a:r>
            <a:endParaRPr lang="en-US" sz="1800" b="0" dirty="0"/>
          </a:p>
        </p:txBody>
      </p:sp>
      <p:sp>
        <p:nvSpPr>
          <p:cNvPr id="15362" name="Rectangle 3"/>
          <p:cNvSpPr>
            <a:spLocks noGrp="1" noChangeArrowheads="1"/>
          </p:cNvSpPr>
          <p:nvPr>
            <p:ph type="body" idx="1"/>
          </p:nvPr>
        </p:nvSpPr>
        <p:spPr>
          <a:xfrm>
            <a:off x="323850" y="1341438"/>
            <a:ext cx="8496300" cy="5070475"/>
          </a:xfrm>
        </p:spPr>
        <p:txBody>
          <a:bodyPr/>
          <a:lstStyle/>
          <a:p>
            <a:pPr>
              <a:spcBef>
                <a:spcPts val="1872"/>
              </a:spcBef>
              <a:defRPr/>
            </a:pPr>
            <a:r>
              <a:rPr lang="en-US" dirty="0">
                <a:latin typeface="Arial" charset="0"/>
                <a:ea typeface="ＭＳ Ｐゴシック" charset="0"/>
              </a:rPr>
              <a:t>Basics </a:t>
            </a:r>
          </a:p>
          <a:p>
            <a:pPr lvl="1">
              <a:spcBef>
                <a:spcPts val="600"/>
              </a:spcBef>
              <a:defRPr/>
            </a:pPr>
            <a:r>
              <a:rPr lang="en-US" sz="2400" b="0" dirty="0">
                <a:latin typeface="Arial" charset="0"/>
                <a:ea typeface="ＭＳ Ｐゴシック" charset="0"/>
              </a:rPr>
              <a:t>Signal Model</a:t>
            </a:r>
          </a:p>
          <a:p>
            <a:pPr>
              <a:spcBef>
                <a:spcPts val="1872"/>
              </a:spcBef>
              <a:defRPr/>
            </a:pPr>
            <a:r>
              <a:rPr lang="en-US" dirty="0">
                <a:latin typeface="Arial" charset="0"/>
                <a:ea typeface="ＭＳ Ｐゴシック" charset="0"/>
              </a:rPr>
              <a:t>Sound zone control</a:t>
            </a:r>
          </a:p>
          <a:p>
            <a:pPr lvl="1">
              <a:spcBef>
                <a:spcPts val="600"/>
              </a:spcBef>
              <a:defRPr/>
            </a:pPr>
            <a:r>
              <a:rPr lang="en-US" dirty="0">
                <a:latin typeface="Arial" charset="0"/>
                <a:ea typeface="ＭＳ Ｐゴシック" charset="0"/>
              </a:rPr>
              <a:t>Pressure Matching</a:t>
            </a:r>
          </a:p>
          <a:p>
            <a:pPr lvl="1">
              <a:spcBef>
                <a:spcPts val="600"/>
              </a:spcBef>
              <a:defRPr/>
            </a:pPr>
            <a:r>
              <a:rPr lang="en-US" dirty="0">
                <a:latin typeface="Arial" charset="0"/>
                <a:ea typeface="ＭＳ Ｐゴシック" charset="0"/>
              </a:rPr>
              <a:t>Acoustic Contrast Control</a:t>
            </a:r>
          </a:p>
          <a:p>
            <a:pPr>
              <a:spcBef>
                <a:spcPts val="1872"/>
              </a:spcBef>
              <a:defRPr/>
            </a:pPr>
            <a:r>
              <a:rPr lang="en-US" dirty="0">
                <a:latin typeface="Arial" charset="0"/>
                <a:ea typeface="ＭＳ Ｐゴシック" charset="0"/>
              </a:rPr>
              <a:t>Active noise control</a:t>
            </a:r>
          </a:p>
          <a:p>
            <a:pPr lvl="1">
              <a:spcBef>
                <a:spcPts val="600"/>
              </a:spcBef>
              <a:defRPr/>
            </a:pPr>
            <a:r>
              <a:rPr lang="en-US" dirty="0" err="1">
                <a:latin typeface="Arial" charset="0"/>
                <a:ea typeface="ＭＳ Ｐゴシック" charset="0"/>
              </a:rPr>
              <a:t>Feedforward</a:t>
            </a:r>
            <a:r>
              <a:rPr lang="en-US" dirty="0">
                <a:latin typeface="Arial" charset="0"/>
                <a:ea typeface="ＭＳ Ｐゴシック" charset="0"/>
              </a:rPr>
              <a:t> ANC</a:t>
            </a:r>
          </a:p>
          <a:p>
            <a:pPr marL="457200" lvl="1" indent="0">
              <a:spcBef>
                <a:spcPts val="600"/>
              </a:spcBef>
              <a:buNone/>
              <a:defRPr/>
            </a:pPr>
            <a:r>
              <a:rPr lang="en-US" dirty="0">
                <a:latin typeface="Arial" charset="0"/>
                <a:ea typeface="ＭＳ Ｐゴシック" charset="0"/>
              </a:rPr>
              <a:t>    Filtered-x LMS</a:t>
            </a:r>
          </a:p>
          <a:p>
            <a:pPr lvl="1">
              <a:spcBef>
                <a:spcPts val="600"/>
              </a:spcBef>
              <a:defRPr/>
            </a:pPr>
            <a:r>
              <a:rPr lang="en-US" dirty="0">
                <a:latin typeface="Arial" charset="0"/>
                <a:ea typeface="ＭＳ Ｐゴシック" charset="0"/>
              </a:rPr>
              <a:t>Feedback ANC</a:t>
            </a:r>
            <a:endParaRPr lang="en-US" sz="2800" dirty="0">
              <a:solidFill>
                <a:srgbClr val="CCFF66"/>
              </a:solidFill>
              <a:latin typeface="Arial" charset="0"/>
              <a:ea typeface="ＭＳ Ｐゴシック" charset="0"/>
            </a:endParaRPr>
          </a:p>
          <a:p>
            <a:pPr lvl="1">
              <a:defRPr/>
            </a:pPr>
            <a:endParaRPr lang="en-US" sz="2800" dirty="0">
              <a:solidFill>
                <a:srgbClr val="CCFF66"/>
              </a:solidFill>
              <a:latin typeface="Arial" charset="0"/>
              <a:ea typeface="ＭＳ Ｐゴシック" charset="0"/>
            </a:endParaRPr>
          </a:p>
        </p:txBody>
      </p:sp>
    </p:spTree>
    <p:extLst>
      <p:ext uri="{BB962C8B-B14F-4D97-AF65-F5344CB8AC3E}">
        <p14:creationId xmlns:p14="http://schemas.microsoft.com/office/powerpoint/2010/main" val="377771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err="1"/>
              <a:t>Feedforward</a:t>
            </a:r>
            <a:r>
              <a:rPr lang="en-US" dirty="0"/>
              <a:t> ANC</a:t>
            </a:r>
            <a:endParaRPr lang="en-US" dirty="0">
              <a:cs typeface="+mj-cs"/>
            </a:endParaRPr>
          </a:p>
        </p:txBody>
      </p:sp>
      <p:sp>
        <p:nvSpPr>
          <p:cNvPr id="5" name="TextBox 4">
            <a:extLst>
              <a:ext uri="{FF2B5EF4-FFF2-40B4-BE49-F238E27FC236}">
                <a16:creationId xmlns:a16="http://schemas.microsoft.com/office/drawing/2014/main" id="{FC628C5E-93B0-46B2-9BE9-6B9CC0759598}"/>
              </a:ext>
            </a:extLst>
          </p:cNvPr>
          <p:cNvSpPr txBox="1"/>
          <p:nvPr/>
        </p:nvSpPr>
        <p:spPr>
          <a:xfrm>
            <a:off x="323528" y="1124744"/>
            <a:ext cx="7867600" cy="523220"/>
          </a:xfrm>
          <a:prstGeom prst="rect">
            <a:avLst/>
          </a:prstGeom>
          <a:noFill/>
        </p:spPr>
        <p:txBody>
          <a:bodyPr wrap="square" rtlCol="0">
            <a:spAutoFit/>
          </a:bodyPr>
          <a:lstStyle/>
          <a:p>
            <a:pPr marL="457200" indent="-457200" algn="l">
              <a:buFont typeface="Arial"/>
              <a:buChar char="•"/>
            </a:pPr>
            <a:r>
              <a:rPr lang="sv-SE" sz="2800" dirty="0"/>
              <a:t>Signal </a:t>
            </a:r>
            <a:r>
              <a:rPr lang="sv-SE" sz="2800" dirty="0" err="1"/>
              <a:t>model</a:t>
            </a:r>
            <a:endParaRPr lang="sv-SE" sz="2800" dirty="0"/>
          </a:p>
        </p:txBody>
      </p:sp>
      <p:sp>
        <p:nvSpPr>
          <p:cNvPr id="17" name="TextBox 16">
            <a:extLst>
              <a:ext uri="{FF2B5EF4-FFF2-40B4-BE49-F238E27FC236}">
                <a16:creationId xmlns:a16="http://schemas.microsoft.com/office/drawing/2014/main" id="{4063E4E5-E8A9-4875-979A-3A0619993661}"/>
              </a:ext>
            </a:extLst>
          </p:cNvPr>
          <p:cNvSpPr txBox="1"/>
          <p:nvPr/>
        </p:nvSpPr>
        <p:spPr>
          <a:xfrm>
            <a:off x="611560" y="3492469"/>
            <a:ext cx="7867600" cy="695575"/>
          </a:xfrm>
          <a:prstGeom prst="rect">
            <a:avLst/>
          </a:prstGeom>
          <a:noFill/>
        </p:spPr>
        <p:txBody>
          <a:bodyPr wrap="square" rtlCol="0">
            <a:spAutoFit/>
          </a:bodyPr>
          <a:lstStyle/>
          <a:p>
            <a:pPr algn="l"/>
            <a:r>
              <a:rPr lang="sv-SE" sz="2000" dirty="0" err="1"/>
              <a:t>Reference</a:t>
            </a:r>
            <a:r>
              <a:rPr lang="sv-SE" sz="2000" dirty="0"/>
              <a:t> signal is input to the </a:t>
            </a:r>
            <a:r>
              <a:rPr lang="sv-SE" sz="2000" dirty="0" err="1"/>
              <a:t>control</a:t>
            </a:r>
            <a:r>
              <a:rPr lang="sv-SE" sz="2000" dirty="0"/>
              <a:t> filter</a:t>
            </a:r>
          </a:p>
          <a:p>
            <a:pPr algn="l"/>
            <a:r>
              <a:rPr lang="sv-SE" sz="1600" b="0" dirty="0"/>
              <a:t>(must be </a:t>
            </a:r>
            <a:r>
              <a:rPr lang="sv-SE" sz="1600" b="0" dirty="0" err="1"/>
              <a:t>correlated</a:t>
            </a:r>
            <a:r>
              <a:rPr lang="sv-SE" sz="1600" b="0" dirty="0"/>
              <a:t> </a:t>
            </a:r>
            <a:r>
              <a:rPr lang="sv-SE" sz="1600" b="0" dirty="0" err="1"/>
              <a:t>with</a:t>
            </a:r>
            <a:r>
              <a:rPr lang="sv-SE" sz="1600" b="0" dirty="0"/>
              <a:t> the </a:t>
            </a:r>
            <a:r>
              <a:rPr lang="sv-SE" sz="1600" b="0" dirty="0" err="1"/>
              <a:t>primary</a:t>
            </a:r>
            <a:r>
              <a:rPr lang="sv-SE" sz="1600" b="0" dirty="0"/>
              <a:t> signal)</a:t>
            </a:r>
          </a:p>
        </p:txBody>
      </p:sp>
      <p:pic>
        <p:nvPicPr>
          <p:cNvPr id="18" name="Picture 17"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n) = h * w * x(n)&#10;\]&#10;&#10;\end{document}" title="IguanaTex Bitmap Display">
            <a:extLst>
              <a:ext uri="{FF2B5EF4-FFF2-40B4-BE49-F238E27FC236}">
                <a16:creationId xmlns:a16="http://schemas.microsoft.com/office/drawing/2014/main" id="{EE14148C-E902-41DD-B51C-29BD2FF9FBCC}"/>
              </a:ext>
            </a:extLst>
          </p:cNvPr>
          <p:cNvPicPr>
            <a:picLocks noChangeAspect="1"/>
          </p:cNvPicPr>
          <p:nvPr>
            <p:custDataLst>
              <p:tags r:id="rId1"/>
            </p:custDataLst>
          </p:nvPr>
        </p:nvPicPr>
        <p:blipFill>
          <a:blip r:embed="rId4"/>
          <a:stretch>
            <a:fillRect/>
          </a:stretch>
        </p:blipFill>
        <p:spPr>
          <a:xfrm>
            <a:off x="971600" y="4356565"/>
            <a:ext cx="4176464" cy="499361"/>
          </a:xfrm>
          <a:prstGeom prst="rect">
            <a:avLst/>
          </a:prstGeom>
          <a:solidFill>
            <a:srgbClr val="FFFFFF"/>
          </a:solidFill>
        </p:spPr>
      </p:pic>
      <p:sp>
        <p:nvSpPr>
          <p:cNvPr id="22" name="TextBox 21">
            <a:extLst>
              <a:ext uri="{FF2B5EF4-FFF2-40B4-BE49-F238E27FC236}">
                <a16:creationId xmlns:a16="http://schemas.microsoft.com/office/drawing/2014/main" id="{55AC2A3F-CF39-40BA-BBFC-09FD4F26EA9C}"/>
              </a:ext>
            </a:extLst>
          </p:cNvPr>
          <p:cNvSpPr txBox="1"/>
          <p:nvPr/>
        </p:nvSpPr>
        <p:spPr>
          <a:xfrm>
            <a:off x="696194" y="2671567"/>
            <a:ext cx="1224776" cy="738664"/>
          </a:xfrm>
          <a:prstGeom prst="rect">
            <a:avLst/>
          </a:prstGeom>
          <a:noFill/>
        </p:spPr>
        <p:txBody>
          <a:bodyPr wrap="square" rtlCol="0">
            <a:spAutoFit/>
          </a:bodyPr>
          <a:lstStyle/>
          <a:p>
            <a:r>
              <a:rPr lang="sv-SE" sz="1400" b="0" dirty="0" err="1">
                <a:solidFill>
                  <a:schemeClr val="tx1">
                    <a:lumMod val="10000"/>
                    <a:lumOff val="90000"/>
                  </a:schemeClr>
                </a:solidFill>
              </a:rPr>
              <a:t>Error</a:t>
            </a:r>
            <a:r>
              <a:rPr lang="sv-SE" sz="1400" b="0" dirty="0">
                <a:solidFill>
                  <a:schemeClr val="tx1">
                    <a:lumMod val="10000"/>
                    <a:lumOff val="90000"/>
                  </a:schemeClr>
                </a:solidFill>
              </a:rPr>
              <a:t> </a:t>
            </a:r>
            <a:r>
              <a:rPr lang="sv-SE" sz="1400" b="0" dirty="0" err="1">
                <a:solidFill>
                  <a:schemeClr val="tx1">
                    <a:lumMod val="10000"/>
                    <a:lumOff val="90000"/>
                  </a:schemeClr>
                </a:solidFill>
              </a:rPr>
              <a:t>microphone</a:t>
            </a:r>
            <a:r>
              <a:rPr lang="sv-SE" sz="1400" b="0" dirty="0">
                <a:solidFill>
                  <a:schemeClr val="tx1">
                    <a:lumMod val="10000"/>
                    <a:lumOff val="90000"/>
                  </a:schemeClr>
                </a:solidFill>
              </a:rPr>
              <a:t> signal</a:t>
            </a:r>
          </a:p>
        </p:txBody>
      </p:sp>
      <p:sp>
        <p:nvSpPr>
          <p:cNvPr id="23" name="TextBox 22">
            <a:extLst>
              <a:ext uri="{FF2B5EF4-FFF2-40B4-BE49-F238E27FC236}">
                <a16:creationId xmlns:a16="http://schemas.microsoft.com/office/drawing/2014/main" id="{D1AB26C1-7950-4966-90A9-D3FBC32511BB}"/>
              </a:ext>
            </a:extLst>
          </p:cNvPr>
          <p:cNvSpPr txBox="1"/>
          <p:nvPr/>
        </p:nvSpPr>
        <p:spPr>
          <a:xfrm>
            <a:off x="2081636" y="2671567"/>
            <a:ext cx="1224776" cy="523220"/>
          </a:xfrm>
          <a:prstGeom prst="rect">
            <a:avLst/>
          </a:prstGeom>
          <a:noFill/>
        </p:spPr>
        <p:txBody>
          <a:bodyPr wrap="square" rtlCol="0">
            <a:spAutoFit/>
          </a:bodyPr>
          <a:lstStyle/>
          <a:p>
            <a:r>
              <a:rPr lang="sv-SE" sz="1400" b="0" dirty="0" err="1">
                <a:solidFill>
                  <a:schemeClr val="tx1">
                    <a:lumMod val="10000"/>
                    <a:lumOff val="90000"/>
                  </a:schemeClr>
                </a:solidFill>
              </a:rPr>
              <a:t>Secondary</a:t>
            </a:r>
            <a:r>
              <a:rPr lang="sv-SE" sz="1400" b="0" dirty="0">
                <a:solidFill>
                  <a:schemeClr val="tx1">
                    <a:lumMod val="10000"/>
                    <a:lumOff val="90000"/>
                  </a:schemeClr>
                </a:solidFill>
              </a:rPr>
              <a:t> signal</a:t>
            </a:r>
          </a:p>
        </p:txBody>
      </p:sp>
      <p:sp>
        <p:nvSpPr>
          <p:cNvPr id="24" name="TextBox 23">
            <a:extLst>
              <a:ext uri="{FF2B5EF4-FFF2-40B4-BE49-F238E27FC236}">
                <a16:creationId xmlns:a16="http://schemas.microsoft.com/office/drawing/2014/main" id="{4B3BCAF2-4D2C-450A-9831-C8246736B8DD}"/>
              </a:ext>
            </a:extLst>
          </p:cNvPr>
          <p:cNvSpPr txBox="1"/>
          <p:nvPr/>
        </p:nvSpPr>
        <p:spPr>
          <a:xfrm>
            <a:off x="3467078" y="2673418"/>
            <a:ext cx="1224776" cy="738664"/>
          </a:xfrm>
          <a:prstGeom prst="rect">
            <a:avLst/>
          </a:prstGeom>
          <a:noFill/>
        </p:spPr>
        <p:txBody>
          <a:bodyPr wrap="square" rtlCol="0">
            <a:spAutoFit/>
          </a:bodyPr>
          <a:lstStyle/>
          <a:p>
            <a:r>
              <a:rPr lang="sv-SE" sz="1400" b="0" dirty="0" err="1">
                <a:solidFill>
                  <a:schemeClr val="tx1">
                    <a:lumMod val="10000"/>
                    <a:lumOff val="90000"/>
                  </a:schemeClr>
                </a:solidFill>
              </a:rPr>
              <a:t>Primary</a:t>
            </a:r>
            <a:r>
              <a:rPr lang="sv-SE" sz="1400" b="0" dirty="0">
                <a:solidFill>
                  <a:schemeClr val="tx1">
                    <a:lumMod val="10000"/>
                    <a:lumOff val="90000"/>
                  </a:schemeClr>
                </a:solidFill>
              </a:rPr>
              <a:t> (</a:t>
            </a:r>
            <a:r>
              <a:rPr lang="sv-SE" sz="1400" b="0" dirty="0" err="1">
                <a:solidFill>
                  <a:schemeClr val="tx1">
                    <a:lumMod val="10000"/>
                    <a:lumOff val="90000"/>
                  </a:schemeClr>
                </a:solidFill>
              </a:rPr>
              <a:t>unwanted</a:t>
            </a:r>
            <a:r>
              <a:rPr lang="sv-SE" sz="1400" b="0" dirty="0">
                <a:solidFill>
                  <a:schemeClr val="tx1">
                    <a:lumMod val="10000"/>
                    <a:lumOff val="90000"/>
                  </a:schemeClr>
                </a:solidFill>
              </a:rPr>
              <a:t>) signal</a:t>
            </a:r>
          </a:p>
        </p:txBody>
      </p:sp>
      <p:sp>
        <p:nvSpPr>
          <p:cNvPr id="25" name="TextBox 24">
            <a:extLst>
              <a:ext uri="{FF2B5EF4-FFF2-40B4-BE49-F238E27FC236}">
                <a16:creationId xmlns:a16="http://schemas.microsoft.com/office/drawing/2014/main" id="{AE50BFF4-4111-4C8F-83E7-FEDAA70FCC3F}"/>
              </a:ext>
            </a:extLst>
          </p:cNvPr>
          <p:cNvSpPr txBox="1"/>
          <p:nvPr/>
        </p:nvSpPr>
        <p:spPr>
          <a:xfrm>
            <a:off x="2927802" y="5236874"/>
            <a:ext cx="1224776" cy="566309"/>
          </a:xfrm>
          <a:prstGeom prst="rect">
            <a:avLst/>
          </a:prstGeom>
          <a:noFill/>
        </p:spPr>
        <p:txBody>
          <a:bodyPr wrap="square" rtlCol="0">
            <a:spAutoFit/>
          </a:bodyPr>
          <a:lstStyle/>
          <a:p>
            <a:r>
              <a:rPr lang="sv-SE" sz="1400" b="0" dirty="0">
                <a:solidFill>
                  <a:schemeClr val="tx1">
                    <a:lumMod val="10000"/>
                    <a:lumOff val="90000"/>
                  </a:schemeClr>
                </a:solidFill>
              </a:rPr>
              <a:t>Control </a:t>
            </a:r>
          </a:p>
          <a:p>
            <a:r>
              <a:rPr lang="sv-SE" sz="1400" b="0" dirty="0">
                <a:solidFill>
                  <a:schemeClr val="tx1">
                    <a:lumMod val="10000"/>
                    <a:lumOff val="90000"/>
                  </a:schemeClr>
                </a:solidFill>
              </a:rPr>
              <a:t>filter</a:t>
            </a:r>
          </a:p>
        </p:txBody>
      </p:sp>
      <p:sp>
        <p:nvSpPr>
          <p:cNvPr id="26" name="TextBox 25">
            <a:extLst>
              <a:ext uri="{FF2B5EF4-FFF2-40B4-BE49-F238E27FC236}">
                <a16:creationId xmlns:a16="http://schemas.microsoft.com/office/drawing/2014/main" id="{9F14E1F4-0059-4511-9E15-3B4F34D7A965}"/>
              </a:ext>
            </a:extLst>
          </p:cNvPr>
          <p:cNvSpPr txBox="1"/>
          <p:nvPr/>
        </p:nvSpPr>
        <p:spPr>
          <a:xfrm>
            <a:off x="3946673" y="5236874"/>
            <a:ext cx="1224776" cy="523220"/>
          </a:xfrm>
          <a:prstGeom prst="rect">
            <a:avLst/>
          </a:prstGeom>
          <a:noFill/>
        </p:spPr>
        <p:txBody>
          <a:bodyPr wrap="square" rtlCol="0">
            <a:spAutoFit/>
          </a:bodyPr>
          <a:lstStyle/>
          <a:p>
            <a:r>
              <a:rPr lang="sv-SE" sz="1400" b="0" dirty="0" err="1">
                <a:solidFill>
                  <a:schemeClr val="tx1">
                    <a:lumMod val="10000"/>
                    <a:lumOff val="90000"/>
                  </a:schemeClr>
                </a:solidFill>
              </a:rPr>
              <a:t>Reference</a:t>
            </a:r>
            <a:r>
              <a:rPr lang="sv-SE" sz="1400" b="0" dirty="0">
                <a:solidFill>
                  <a:schemeClr val="tx1">
                    <a:lumMod val="10000"/>
                    <a:lumOff val="90000"/>
                  </a:schemeClr>
                </a:solidFill>
              </a:rPr>
              <a:t> signal</a:t>
            </a:r>
          </a:p>
        </p:txBody>
      </p:sp>
      <p:sp>
        <p:nvSpPr>
          <p:cNvPr id="27" name="TextBox 26">
            <a:extLst>
              <a:ext uri="{FF2B5EF4-FFF2-40B4-BE49-F238E27FC236}">
                <a16:creationId xmlns:a16="http://schemas.microsoft.com/office/drawing/2014/main" id="{19D8B259-CAFB-4A05-BB71-C04B5EBAF615}"/>
              </a:ext>
            </a:extLst>
          </p:cNvPr>
          <p:cNvSpPr txBox="1"/>
          <p:nvPr/>
        </p:nvSpPr>
        <p:spPr>
          <a:xfrm>
            <a:off x="2073185" y="5242352"/>
            <a:ext cx="1224776" cy="523220"/>
          </a:xfrm>
          <a:prstGeom prst="rect">
            <a:avLst/>
          </a:prstGeom>
          <a:noFill/>
        </p:spPr>
        <p:txBody>
          <a:bodyPr wrap="square" rtlCol="0">
            <a:spAutoFit/>
          </a:bodyPr>
          <a:lstStyle/>
          <a:p>
            <a:r>
              <a:rPr lang="sv-SE" sz="1400" b="0" dirty="0" err="1">
                <a:solidFill>
                  <a:schemeClr val="tx1">
                    <a:lumMod val="10000"/>
                    <a:lumOff val="90000"/>
                  </a:schemeClr>
                </a:solidFill>
              </a:rPr>
              <a:t>Secondary</a:t>
            </a:r>
            <a:r>
              <a:rPr lang="sv-SE" sz="1400" b="0" dirty="0">
                <a:solidFill>
                  <a:schemeClr val="tx1">
                    <a:lumMod val="10000"/>
                    <a:lumOff val="90000"/>
                  </a:schemeClr>
                </a:solidFill>
              </a:rPr>
              <a:t> </a:t>
            </a:r>
            <a:r>
              <a:rPr lang="sv-SE" sz="1400" b="0" dirty="0" err="1">
                <a:solidFill>
                  <a:schemeClr val="tx1">
                    <a:lumMod val="10000"/>
                    <a:lumOff val="90000"/>
                  </a:schemeClr>
                </a:solidFill>
              </a:rPr>
              <a:t>path</a:t>
            </a:r>
            <a:endParaRPr lang="sv-SE" sz="1400" b="0" dirty="0">
              <a:solidFill>
                <a:schemeClr val="tx1">
                  <a:lumMod val="10000"/>
                  <a:lumOff val="90000"/>
                </a:schemeClr>
              </a:solidFill>
            </a:endParaRPr>
          </a:p>
        </p:txBody>
      </p:sp>
      <p:cxnSp>
        <p:nvCxnSpPr>
          <p:cNvPr id="13" name="Straight Connector 12"/>
          <p:cNvCxnSpPr/>
          <p:nvPr/>
        </p:nvCxnSpPr>
        <p:spPr bwMode="auto">
          <a:xfrm flipH="1">
            <a:off x="2784426" y="4937847"/>
            <a:ext cx="1" cy="278025"/>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Straight Connector 15"/>
          <p:cNvCxnSpPr/>
          <p:nvPr/>
        </p:nvCxnSpPr>
        <p:spPr bwMode="auto">
          <a:xfrm flipH="1">
            <a:off x="3576514" y="4964327"/>
            <a:ext cx="1" cy="278025"/>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p:nvCxnSpPr>
        <p:spPr bwMode="auto">
          <a:xfrm flipH="1">
            <a:off x="4479388" y="4932629"/>
            <a:ext cx="1" cy="278025"/>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pic>
        <p:nvPicPr>
          <p:cNvPr id="4" name="Picture 3"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e(n) = p(n) + d(n)&#10;\]&#10;&#10;\end{document}" title="IguanaTex Bitmap Display">
            <a:extLst>
              <a:ext uri="{FF2B5EF4-FFF2-40B4-BE49-F238E27FC236}">
                <a16:creationId xmlns:a16="http://schemas.microsoft.com/office/drawing/2014/main" id="{AF309C64-495C-4C1D-BB26-2147DA80C613}"/>
              </a:ext>
            </a:extLst>
          </p:cNvPr>
          <p:cNvPicPr>
            <a:picLocks noChangeAspect="1"/>
          </p:cNvPicPr>
          <p:nvPr>
            <p:custDataLst>
              <p:tags r:id="rId2"/>
            </p:custDataLst>
          </p:nvPr>
        </p:nvPicPr>
        <p:blipFill>
          <a:blip r:embed="rId5"/>
          <a:stretch>
            <a:fillRect/>
          </a:stretch>
        </p:blipFill>
        <p:spPr>
          <a:xfrm>
            <a:off x="981317" y="1871559"/>
            <a:ext cx="3493480" cy="434628"/>
          </a:xfrm>
          <a:prstGeom prst="rect">
            <a:avLst/>
          </a:prstGeom>
          <a:solidFill>
            <a:srgbClr val="FFFFFF"/>
          </a:solidFill>
        </p:spPr>
      </p:pic>
      <p:cxnSp>
        <p:nvCxnSpPr>
          <p:cNvPr id="20" name="Straight Connector 19"/>
          <p:cNvCxnSpPr/>
          <p:nvPr/>
        </p:nvCxnSpPr>
        <p:spPr bwMode="auto">
          <a:xfrm flipH="1">
            <a:off x="1344266" y="2343835"/>
            <a:ext cx="1" cy="278025"/>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1" name="Straight Connector 20"/>
          <p:cNvCxnSpPr/>
          <p:nvPr/>
        </p:nvCxnSpPr>
        <p:spPr bwMode="auto">
          <a:xfrm flipH="1">
            <a:off x="2568402" y="2349053"/>
            <a:ext cx="1" cy="278025"/>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H="1">
            <a:off x="4047067" y="2393542"/>
            <a:ext cx="1" cy="278025"/>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aphicFrame>
        <p:nvGraphicFramePr>
          <p:cNvPr id="29" name="Object 42"/>
          <p:cNvGraphicFramePr>
            <a:graphicFrameLocks noChangeAspect="1"/>
          </p:cNvGraphicFramePr>
          <p:nvPr>
            <p:extLst>
              <p:ext uri="{D42A27DB-BD31-4B8C-83A1-F6EECF244321}">
                <p14:modId xmlns:p14="http://schemas.microsoft.com/office/powerpoint/2010/main" val="3547644269"/>
              </p:ext>
            </p:extLst>
          </p:nvPr>
        </p:nvGraphicFramePr>
        <p:xfrm>
          <a:off x="5296978" y="4284347"/>
          <a:ext cx="2016224" cy="656821"/>
        </p:xfrm>
        <a:graphic>
          <a:graphicData uri="http://schemas.openxmlformats.org/presentationml/2006/ole">
            <mc:AlternateContent xmlns:mc="http://schemas.openxmlformats.org/markup-compatibility/2006">
              <mc:Choice xmlns:v="urn:schemas-microsoft-com:vml" Requires="v">
                <p:oleObj name="Equation" r:id="rId6" imgW="685800" imgH="215900" progId="Equation.3">
                  <p:embed/>
                </p:oleObj>
              </mc:Choice>
              <mc:Fallback>
                <p:oleObj name="Equation" r:id="rId6" imgW="685800" imgH="215900" progId="Equation.3">
                  <p:embed/>
                  <p:pic>
                    <p:nvPicPr>
                      <p:cNvPr id="0" name=""/>
                      <p:cNvPicPr>
                        <a:picLocks noChangeAspect="1" noChangeArrowheads="1"/>
                      </p:cNvPicPr>
                      <p:nvPr/>
                    </p:nvPicPr>
                    <p:blipFill>
                      <a:blip r:embed="rId7"/>
                      <a:srcRect/>
                      <a:stretch>
                        <a:fillRect/>
                      </a:stretch>
                    </p:blipFill>
                    <p:spPr bwMode="auto">
                      <a:xfrm>
                        <a:off x="5296978" y="4284347"/>
                        <a:ext cx="2016224" cy="656821"/>
                      </a:xfrm>
                      <a:prstGeom prst="rect">
                        <a:avLst/>
                      </a:prstGeom>
                      <a:solidFill>
                        <a:srgbClr val="FFFF66"/>
                      </a:solidFill>
                      <a:ln>
                        <a:noFill/>
                      </a:ln>
                    </p:spPr>
                  </p:pic>
                </p:oleObj>
              </mc:Fallback>
            </mc:AlternateContent>
          </a:graphicData>
        </a:graphic>
      </p:graphicFrame>
      <p:sp>
        <p:nvSpPr>
          <p:cNvPr id="8" name="TextBox 7"/>
          <p:cNvSpPr txBox="1"/>
          <p:nvPr/>
        </p:nvSpPr>
        <p:spPr>
          <a:xfrm>
            <a:off x="5263966" y="4941168"/>
            <a:ext cx="3757384" cy="1366528"/>
          </a:xfrm>
          <a:prstGeom prst="rect">
            <a:avLst/>
          </a:prstGeom>
          <a:noFill/>
        </p:spPr>
        <p:txBody>
          <a:bodyPr wrap="none" rtlCol="0">
            <a:spAutoFit/>
          </a:bodyPr>
          <a:lstStyle/>
          <a:p>
            <a:pPr algn="l"/>
            <a:r>
              <a:rPr lang="en-US" sz="1800" dirty="0"/>
              <a:t>See page 5</a:t>
            </a:r>
          </a:p>
          <a:p>
            <a:pPr algn="l"/>
            <a:r>
              <a:rPr lang="en-US" sz="1800" b="0" dirty="0"/>
              <a:t>= correct if w &amp; h are time-invariant</a:t>
            </a:r>
          </a:p>
          <a:p>
            <a:pPr algn="l"/>
            <a:r>
              <a:rPr lang="en-US" sz="1800" b="0" dirty="0"/>
              <a:t>= approximation if w is (slowly)</a:t>
            </a:r>
          </a:p>
          <a:p>
            <a:pPr algn="l"/>
            <a:r>
              <a:rPr lang="en-US" sz="1800" b="0" dirty="0"/>
              <a:t>   time-varying (</a:t>
            </a:r>
            <a:r>
              <a:rPr lang="en-US" sz="1800" b="0" dirty="0" err="1"/>
              <a:t>cfr</a:t>
            </a:r>
            <a:r>
              <a:rPr lang="en-US" sz="1800" b="0" dirty="0"/>
              <a:t> infra) </a:t>
            </a:r>
          </a:p>
        </p:txBody>
      </p:sp>
    </p:spTree>
    <p:extLst>
      <p:ext uri="{BB962C8B-B14F-4D97-AF65-F5344CB8AC3E}">
        <p14:creationId xmlns:p14="http://schemas.microsoft.com/office/powerpoint/2010/main" val="144078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err="1"/>
              <a:t>Feedforward</a:t>
            </a:r>
            <a:r>
              <a:rPr lang="en-US" dirty="0"/>
              <a:t> ANC</a:t>
            </a:r>
            <a:endParaRPr lang="en-US" dirty="0">
              <a:cs typeface="+mj-cs"/>
            </a:endParaRPr>
          </a:p>
        </p:txBody>
      </p:sp>
      <p:pic>
        <p:nvPicPr>
          <p:cNvPr id="27" name="Picture 26"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nabla \mathcal{C} = \expect[\bm{H}^{\top} \bm{x}(n) e(n)]&#10;\]&#10;&#10;\end{document}" title="IguanaTex Bitmap Display">
            <a:extLst>
              <a:ext uri="{FF2B5EF4-FFF2-40B4-BE49-F238E27FC236}">
                <a16:creationId xmlns:a16="http://schemas.microsoft.com/office/drawing/2014/main" id="{B5DC8583-7EEA-424E-8B28-79B47B711BD2}"/>
              </a:ext>
            </a:extLst>
          </p:cNvPr>
          <p:cNvPicPr>
            <a:picLocks noChangeAspect="1"/>
          </p:cNvPicPr>
          <p:nvPr>
            <p:custDataLst>
              <p:tags r:id="rId1"/>
            </p:custDataLst>
          </p:nvPr>
        </p:nvPicPr>
        <p:blipFill>
          <a:blip r:embed="rId5"/>
          <a:stretch>
            <a:fillRect/>
          </a:stretch>
        </p:blipFill>
        <p:spPr>
          <a:xfrm>
            <a:off x="1854589" y="3646765"/>
            <a:ext cx="5199766" cy="642210"/>
          </a:xfrm>
          <a:prstGeom prst="rect">
            <a:avLst/>
          </a:prstGeom>
          <a:solidFill>
            <a:srgbClr val="FFFFFF"/>
          </a:solidFill>
        </p:spPr>
      </p:pic>
      <p:sp>
        <p:nvSpPr>
          <p:cNvPr id="22" name="TextBox 21">
            <a:extLst>
              <a:ext uri="{FF2B5EF4-FFF2-40B4-BE49-F238E27FC236}">
                <a16:creationId xmlns:a16="http://schemas.microsoft.com/office/drawing/2014/main" id="{F79B60A6-B2C5-430C-AB9D-6078F6E323C8}"/>
              </a:ext>
            </a:extLst>
          </p:cNvPr>
          <p:cNvSpPr txBox="1"/>
          <p:nvPr/>
        </p:nvSpPr>
        <p:spPr>
          <a:xfrm>
            <a:off x="960792" y="4510861"/>
            <a:ext cx="7867600" cy="701731"/>
          </a:xfrm>
          <a:prstGeom prst="rect">
            <a:avLst/>
          </a:prstGeom>
          <a:noFill/>
        </p:spPr>
        <p:txBody>
          <a:bodyPr wrap="square" rtlCol="0">
            <a:spAutoFit/>
          </a:bodyPr>
          <a:lstStyle/>
          <a:p>
            <a:pPr algn="l"/>
            <a:r>
              <a:rPr lang="sv-SE" sz="1800" b="0" dirty="0" err="1"/>
              <a:t>Correlation</a:t>
            </a:r>
            <a:r>
              <a:rPr lang="sv-SE" sz="1800" b="0" dirty="0"/>
              <a:t> </a:t>
            </a:r>
            <a:r>
              <a:rPr lang="sv-SE" sz="1800" b="0" dirty="0" err="1"/>
              <a:t>between</a:t>
            </a:r>
            <a:r>
              <a:rPr lang="sv-SE" sz="1800" b="0" dirty="0"/>
              <a:t> the </a:t>
            </a:r>
            <a:r>
              <a:rPr lang="sv-SE" sz="1800" b="0" dirty="0" err="1"/>
              <a:t>error</a:t>
            </a:r>
            <a:r>
              <a:rPr lang="sv-SE" sz="1800" b="0" dirty="0"/>
              <a:t> signal e(n)</a:t>
            </a:r>
          </a:p>
          <a:p>
            <a:pPr algn="l"/>
            <a:r>
              <a:rPr lang="sv-SE" sz="1800" b="0" dirty="0"/>
              <a:t>and the </a:t>
            </a:r>
            <a:r>
              <a:rPr lang="sv-SE" sz="1800" b="0" dirty="0" err="1"/>
              <a:t>reference</a:t>
            </a:r>
            <a:r>
              <a:rPr lang="sv-SE" sz="1800" b="0" dirty="0"/>
              <a:t> signal x(n) </a:t>
            </a:r>
            <a:r>
              <a:rPr lang="sv-SE" sz="1800" b="0" dirty="0" err="1"/>
              <a:t>filtered</a:t>
            </a:r>
            <a:r>
              <a:rPr lang="sv-SE" sz="1800" b="0" dirty="0"/>
              <a:t> </a:t>
            </a:r>
            <a:r>
              <a:rPr lang="sv-SE" sz="1800" b="0" dirty="0" err="1"/>
              <a:t>through</a:t>
            </a:r>
            <a:r>
              <a:rPr lang="sv-SE" sz="1800" b="0" dirty="0"/>
              <a:t> the </a:t>
            </a:r>
            <a:r>
              <a:rPr lang="sv-SE" sz="1800" b="0" dirty="0" err="1"/>
              <a:t>secondary</a:t>
            </a:r>
            <a:r>
              <a:rPr lang="sv-SE" sz="1800" b="0" dirty="0"/>
              <a:t> </a:t>
            </a:r>
            <a:r>
              <a:rPr lang="sv-SE" sz="1800" b="0" dirty="0" err="1"/>
              <a:t>path</a:t>
            </a:r>
            <a:r>
              <a:rPr lang="sv-SE" sz="1800" i="1" dirty="0"/>
              <a:t> h, </a:t>
            </a:r>
            <a:r>
              <a:rPr lang="sv-SE" sz="1800" b="0" dirty="0"/>
              <a:t>i.e.</a:t>
            </a:r>
          </a:p>
        </p:txBody>
      </p:sp>
      <p:sp>
        <p:nvSpPr>
          <p:cNvPr id="25" name="TextBox 24">
            <a:extLst>
              <a:ext uri="{FF2B5EF4-FFF2-40B4-BE49-F238E27FC236}">
                <a16:creationId xmlns:a16="http://schemas.microsoft.com/office/drawing/2014/main" id="{E41D2D50-F77E-48ED-A10D-3453896ADFA5}"/>
              </a:ext>
            </a:extLst>
          </p:cNvPr>
          <p:cNvSpPr txBox="1"/>
          <p:nvPr/>
        </p:nvSpPr>
        <p:spPr>
          <a:xfrm>
            <a:off x="292100" y="1195314"/>
            <a:ext cx="7867600" cy="523220"/>
          </a:xfrm>
          <a:prstGeom prst="rect">
            <a:avLst/>
          </a:prstGeom>
          <a:noFill/>
        </p:spPr>
        <p:txBody>
          <a:bodyPr wrap="square" rtlCol="0">
            <a:spAutoFit/>
          </a:bodyPr>
          <a:lstStyle/>
          <a:p>
            <a:pPr marL="342900" indent="-342900" algn="l">
              <a:buFont typeface="Arial"/>
              <a:buChar char="•"/>
            </a:pPr>
            <a:r>
              <a:rPr lang="sv-SE" sz="2800" dirty="0" err="1"/>
              <a:t>Minimize</a:t>
            </a:r>
            <a:r>
              <a:rPr lang="sv-SE" sz="2800" dirty="0"/>
              <a:t> MSE </a:t>
            </a:r>
            <a:r>
              <a:rPr lang="sv-SE" sz="2800" dirty="0" err="1"/>
              <a:t>cost</a:t>
            </a:r>
            <a:r>
              <a:rPr lang="sv-SE" sz="2800" dirty="0"/>
              <a:t> </a:t>
            </a:r>
            <a:r>
              <a:rPr lang="sv-SE" sz="2800" dirty="0" err="1"/>
              <a:t>function</a:t>
            </a:r>
            <a:r>
              <a:rPr lang="sv-SE" sz="2800" dirty="0"/>
              <a:t> </a:t>
            </a:r>
          </a:p>
        </p:txBody>
      </p:sp>
      <p:pic>
        <p:nvPicPr>
          <p:cNvPr id="26" name="Picture 25"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mathcal{C} = \expect[e(n)^2]&#10;\]&#10;&#10;\end{document}" title="IguanaTex Bitmap Display">
            <a:extLst>
              <a:ext uri="{FF2B5EF4-FFF2-40B4-BE49-F238E27FC236}">
                <a16:creationId xmlns:a16="http://schemas.microsoft.com/office/drawing/2014/main" id="{E7B4B13C-6E6D-4631-A60E-A4228F5579C3}"/>
              </a:ext>
            </a:extLst>
          </p:cNvPr>
          <p:cNvPicPr>
            <a:picLocks noChangeAspect="1"/>
          </p:cNvPicPr>
          <p:nvPr>
            <p:custDataLst>
              <p:tags r:id="rId2"/>
            </p:custDataLst>
          </p:nvPr>
        </p:nvPicPr>
        <p:blipFill>
          <a:blip r:embed="rId6"/>
          <a:stretch>
            <a:fillRect/>
          </a:stretch>
        </p:blipFill>
        <p:spPr>
          <a:xfrm>
            <a:off x="1854589" y="2030087"/>
            <a:ext cx="2933435" cy="633824"/>
          </a:xfrm>
          <a:prstGeom prst="rect">
            <a:avLst/>
          </a:prstGeom>
          <a:solidFill>
            <a:srgbClr val="FFFFFF"/>
          </a:solidFill>
        </p:spPr>
      </p:pic>
      <p:cxnSp>
        <p:nvCxnSpPr>
          <p:cNvPr id="8" name="Straight Connector 7"/>
          <p:cNvCxnSpPr/>
          <p:nvPr/>
        </p:nvCxnSpPr>
        <p:spPr bwMode="auto">
          <a:xfrm flipH="1">
            <a:off x="2555776" y="2852936"/>
            <a:ext cx="2" cy="602191"/>
          </a:xfrm>
          <a:prstGeom prst="line">
            <a:avLst/>
          </a:prstGeom>
          <a:solidFill>
            <a:schemeClr val="accent1"/>
          </a:solidFill>
          <a:ln w="76200" cap="flat" cmpd="sng" algn="ctr">
            <a:solidFill>
              <a:srgbClr val="D9D9D9"/>
            </a:solidFill>
            <a:prstDash val="solid"/>
            <a:round/>
            <a:headEnd type="none" w="sm" len="sm"/>
            <a:tailEnd type="triangl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aphicFrame>
        <p:nvGraphicFramePr>
          <p:cNvPr id="10" name="Object 42"/>
          <p:cNvGraphicFramePr>
            <a:graphicFrameLocks noChangeAspect="1"/>
          </p:cNvGraphicFramePr>
          <p:nvPr>
            <p:extLst>
              <p:ext uri="{D42A27DB-BD31-4B8C-83A1-F6EECF244321}">
                <p14:modId xmlns:p14="http://schemas.microsoft.com/office/powerpoint/2010/main" val="3870924270"/>
              </p:ext>
            </p:extLst>
          </p:nvPr>
        </p:nvGraphicFramePr>
        <p:xfrm>
          <a:off x="2771801" y="2894791"/>
          <a:ext cx="2736304" cy="486402"/>
        </p:xfrm>
        <a:graphic>
          <a:graphicData uri="http://schemas.openxmlformats.org/presentationml/2006/ole">
            <mc:AlternateContent xmlns:mc="http://schemas.openxmlformats.org/markup-compatibility/2006">
              <mc:Choice xmlns:v="urn:schemas-microsoft-com:vml" Requires="v">
                <p:oleObj name="Equation" r:id="rId7" imgW="1257300" imgH="215900" progId="Equation.3">
                  <p:embed/>
                </p:oleObj>
              </mc:Choice>
              <mc:Fallback>
                <p:oleObj name="Equation" r:id="rId7" imgW="1257300" imgH="215900" progId="Equation.3">
                  <p:embed/>
                  <p:pic>
                    <p:nvPicPr>
                      <p:cNvPr id="0" name=""/>
                      <p:cNvPicPr>
                        <a:picLocks noChangeAspect="1" noChangeArrowheads="1"/>
                      </p:cNvPicPr>
                      <p:nvPr/>
                    </p:nvPicPr>
                    <p:blipFill>
                      <a:blip r:embed="rId8"/>
                      <a:srcRect/>
                      <a:stretch>
                        <a:fillRect/>
                      </a:stretch>
                    </p:blipFill>
                    <p:spPr bwMode="auto">
                      <a:xfrm>
                        <a:off x="2771801" y="2894791"/>
                        <a:ext cx="2736304" cy="486402"/>
                      </a:xfrm>
                      <a:prstGeom prst="rect">
                        <a:avLst/>
                      </a:prstGeom>
                      <a:solidFill>
                        <a:srgbClr val="FFFF66"/>
                      </a:solidFill>
                      <a:ln>
                        <a:noFill/>
                      </a:ln>
                    </p:spPr>
                  </p:pic>
                </p:oleObj>
              </mc:Fallback>
            </mc:AlternateContent>
          </a:graphicData>
        </a:graphic>
      </p:graphicFrame>
      <p:pic>
        <p:nvPicPr>
          <p:cNvPr id="3" name="Picture 2"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x}^{f}(n) = \bm{H}^{\top} \bm{x}(n)&#10;\]&#10;&#10;\end{document}" title="IguanaTex Bitmap Display">
            <a:extLst>
              <a:ext uri="{FF2B5EF4-FFF2-40B4-BE49-F238E27FC236}">
                <a16:creationId xmlns:a16="http://schemas.microsoft.com/office/drawing/2014/main" id="{0F9250BA-EB21-4126-B6B0-A6F11CBF38F2}"/>
              </a:ext>
            </a:extLst>
          </p:cNvPr>
          <p:cNvPicPr>
            <a:picLocks noChangeAspect="1"/>
          </p:cNvPicPr>
          <p:nvPr>
            <p:custDataLst>
              <p:tags r:id="rId3"/>
            </p:custDataLst>
          </p:nvPr>
        </p:nvPicPr>
        <p:blipFill>
          <a:blip r:embed="rId9"/>
          <a:stretch>
            <a:fillRect/>
          </a:stretch>
        </p:blipFill>
        <p:spPr>
          <a:xfrm>
            <a:off x="3059832" y="5485284"/>
            <a:ext cx="2323872" cy="354804"/>
          </a:xfrm>
          <a:prstGeom prst="rect">
            <a:avLst/>
          </a:prstGeom>
        </p:spPr>
      </p:pic>
      <p:sp>
        <p:nvSpPr>
          <p:cNvPr id="2" name="TextBox 1"/>
          <p:cNvSpPr txBox="1"/>
          <p:nvPr/>
        </p:nvSpPr>
        <p:spPr>
          <a:xfrm>
            <a:off x="3131840" y="3789040"/>
            <a:ext cx="313044" cy="369332"/>
          </a:xfrm>
          <a:prstGeom prst="rect">
            <a:avLst/>
          </a:prstGeom>
          <a:noFill/>
        </p:spPr>
        <p:txBody>
          <a:bodyPr wrap="none" rtlCol="0">
            <a:spAutoFit/>
          </a:bodyPr>
          <a:lstStyle/>
          <a:p>
            <a:r>
              <a:rPr lang="en-US" sz="1800" dirty="0">
                <a:solidFill>
                  <a:schemeClr val="tx1"/>
                </a:solidFill>
              </a:rPr>
              <a:t>2</a:t>
            </a:r>
          </a:p>
        </p:txBody>
      </p:sp>
    </p:spTree>
    <p:extLst>
      <p:ext uri="{BB962C8B-B14F-4D97-AF65-F5344CB8AC3E}">
        <p14:creationId xmlns:p14="http://schemas.microsoft.com/office/powerpoint/2010/main" val="845269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err="1"/>
              <a:t>Feedforward</a:t>
            </a:r>
            <a:r>
              <a:rPr lang="en-US" dirty="0"/>
              <a:t> ANC </a:t>
            </a:r>
            <a:r>
              <a:rPr lang="mr-IN" dirty="0"/>
              <a:t>–</a:t>
            </a:r>
            <a:r>
              <a:rPr lang="en-US" dirty="0"/>
              <a:t> Filtered-x LMS</a:t>
            </a:r>
            <a:endParaRPr lang="en-US" dirty="0">
              <a:cs typeface="+mj-cs"/>
            </a:endParaRPr>
          </a:p>
        </p:txBody>
      </p:sp>
      <p:sp>
        <p:nvSpPr>
          <p:cNvPr id="5" name="TextBox 4">
            <a:extLst>
              <a:ext uri="{FF2B5EF4-FFF2-40B4-BE49-F238E27FC236}">
                <a16:creationId xmlns:a16="http://schemas.microsoft.com/office/drawing/2014/main" id="{FC628C5E-93B0-46B2-9BE9-6B9CC0759598}"/>
              </a:ext>
            </a:extLst>
          </p:cNvPr>
          <p:cNvSpPr txBox="1"/>
          <p:nvPr/>
        </p:nvSpPr>
        <p:spPr>
          <a:xfrm>
            <a:off x="292100" y="1216658"/>
            <a:ext cx="7867600" cy="523220"/>
          </a:xfrm>
          <a:prstGeom prst="rect">
            <a:avLst/>
          </a:prstGeom>
          <a:noFill/>
        </p:spPr>
        <p:txBody>
          <a:bodyPr wrap="square" rtlCol="0">
            <a:spAutoFit/>
          </a:bodyPr>
          <a:lstStyle/>
          <a:p>
            <a:pPr marL="342900" indent="-342900" algn="l">
              <a:buFont typeface="Arial"/>
              <a:buChar char="•"/>
            </a:pPr>
            <a:r>
              <a:rPr lang="sv-SE" sz="2800" dirty="0"/>
              <a:t>Gradient </a:t>
            </a:r>
            <a:r>
              <a:rPr lang="sv-SE" sz="2800" dirty="0" err="1"/>
              <a:t>descent</a:t>
            </a:r>
            <a:r>
              <a:rPr lang="sv-SE" sz="2800" dirty="0"/>
              <a:t> adaptive filter</a:t>
            </a:r>
          </a:p>
        </p:txBody>
      </p:sp>
      <p:sp>
        <p:nvSpPr>
          <p:cNvPr id="8" name="TextBox 7">
            <a:extLst>
              <a:ext uri="{FF2B5EF4-FFF2-40B4-BE49-F238E27FC236}">
                <a16:creationId xmlns:a16="http://schemas.microsoft.com/office/drawing/2014/main" id="{29087CEA-D34C-42DA-924C-6EB64BAE90D9}"/>
              </a:ext>
            </a:extLst>
          </p:cNvPr>
          <p:cNvSpPr txBox="1"/>
          <p:nvPr/>
        </p:nvSpPr>
        <p:spPr>
          <a:xfrm>
            <a:off x="292100" y="3501008"/>
            <a:ext cx="8600380" cy="966418"/>
          </a:xfrm>
          <a:prstGeom prst="rect">
            <a:avLst/>
          </a:prstGeom>
          <a:noFill/>
        </p:spPr>
        <p:txBody>
          <a:bodyPr wrap="square" rtlCol="0">
            <a:spAutoFit/>
          </a:bodyPr>
          <a:lstStyle/>
          <a:p>
            <a:pPr marL="342900" indent="-342900" algn="l">
              <a:buFont typeface="Arial"/>
              <a:buChar char="•"/>
            </a:pPr>
            <a:r>
              <a:rPr lang="sv-SE" sz="2800" dirty="0" err="1"/>
              <a:t>Stochastic</a:t>
            </a:r>
            <a:r>
              <a:rPr lang="sv-SE" sz="2800" dirty="0"/>
              <a:t> gradient adaptive filter                 </a:t>
            </a:r>
          </a:p>
          <a:p>
            <a:pPr lvl="1" algn="l"/>
            <a:r>
              <a:rPr lang="sv-SE" sz="2000" b="0" dirty="0" err="1"/>
              <a:t>uses</a:t>
            </a:r>
            <a:r>
              <a:rPr lang="sv-SE" sz="2000" b="0" dirty="0"/>
              <a:t> </a:t>
            </a:r>
            <a:r>
              <a:rPr lang="sv-SE" sz="2000" b="0" dirty="0" err="1"/>
              <a:t>instantaneous</a:t>
            </a:r>
            <a:r>
              <a:rPr lang="sv-SE" sz="2000" b="0" dirty="0"/>
              <a:t> </a:t>
            </a:r>
            <a:r>
              <a:rPr lang="sv-SE" sz="2000" b="0" dirty="0" err="1"/>
              <a:t>estimate</a:t>
            </a:r>
            <a:r>
              <a:rPr lang="sv-SE" sz="2000" b="0" dirty="0"/>
              <a:t> </a:t>
            </a:r>
            <a:r>
              <a:rPr lang="sv-SE" sz="2000" b="0" dirty="0" err="1"/>
              <a:t>of</a:t>
            </a:r>
            <a:r>
              <a:rPr lang="sv-SE" sz="2000" b="0" dirty="0"/>
              <a:t> gradient ( = LMS </a:t>
            </a:r>
            <a:r>
              <a:rPr lang="sv-SE" sz="1800" b="0" dirty="0"/>
              <a:t>(</a:t>
            </a:r>
            <a:r>
              <a:rPr lang="sv-SE" sz="1800" b="0" dirty="0" err="1"/>
              <a:t>Least</a:t>
            </a:r>
            <a:r>
              <a:rPr lang="sv-SE" sz="1800" b="0" dirty="0"/>
              <a:t> </a:t>
            </a:r>
            <a:r>
              <a:rPr lang="sv-SE" sz="1800" b="0" dirty="0" err="1"/>
              <a:t>Mean</a:t>
            </a:r>
            <a:r>
              <a:rPr lang="sv-SE" sz="1800" b="0" dirty="0"/>
              <a:t> Squares)</a:t>
            </a:r>
            <a:r>
              <a:rPr lang="sv-SE" b="0" dirty="0"/>
              <a:t>)</a:t>
            </a:r>
          </a:p>
        </p:txBody>
      </p:sp>
      <p:pic>
        <p:nvPicPr>
          <p:cNvPr id="14" name="Picture 13"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n+1) = \bm{w}(n) - \mu \nabla \mathcal{C}&#10;\]&#10;&#10;\end{document}" title="IguanaTex Bitmap Display">
            <a:extLst>
              <a:ext uri="{FF2B5EF4-FFF2-40B4-BE49-F238E27FC236}">
                <a16:creationId xmlns:a16="http://schemas.microsoft.com/office/drawing/2014/main" id="{E01ED0E0-ADEB-405D-B7F8-C320FA1C6DF9}"/>
              </a:ext>
            </a:extLst>
          </p:cNvPr>
          <p:cNvPicPr>
            <a:picLocks noChangeAspect="1"/>
          </p:cNvPicPr>
          <p:nvPr>
            <p:custDataLst>
              <p:tags r:id="rId1"/>
            </p:custDataLst>
          </p:nvPr>
        </p:nvPicPr>
        <p:blipFill>
          <a:blip r:embed="rId4"/>
          <a:stretch>
            <a:fillRect/>
          </a:stretch>
        </p:blipFill>
        <p:spPr>
          <a:xfrm>
            <a:off x="1758422" y="2492896"/>
            <a:ext cx="5174045" cy="492026"/>
          </a:xfrm>
          <a:prstGeom prst="rect">
            <a:avLst/>
          </a:prstGeom>
          <a:solidFill>
            <a:srgbClr val="FFFFFF"/>
          </a:solidFill>
        </p:spPr>
      </p:pic>
      <p:sp>
        <p:nvSpPr>
          <p:cNvPr id="10" name="TextBox 9">
            <a:extLst>
              <a:ext uri="{FF2B5EF4-FFF2-40B4-BE49-F238E27FC236}">
                <a16:creationId xmlns:a16="http://schemas.microsoft.com/office/drawing/2014/main" id="{386AAE4D-ECF0-4B05-8E03-57B7C26A31C9}"/>
              </a:ext>
            </a:extLst>
          </p:cNvPr>
          <p:cNvSpPr txBox="1"/>
          <p:nvPr/>
        </p:nvSpPr>
        <p:spPr>
          <a:xfrm>
            <a:off x="5220072" y="3212976"/>
            <a:ext cx="1224776" cy="307777"/>
          </a:xfrm>
          <a:prstGeom prst="rect">
            <a:avLst/>
          </a:prstGeom>
          <a:noFill/>
        </p:spPr>
        <p:txBody>
          <a:bodyPr wrap="square" rtlCol="0">
            <a:spAutoFit/>
          </a:bodyPr>
          <a:lstStyle/>
          <a:p>
            <a:r>
              <a:rPr lang="sv-SE" sz="1400" b="0" dirty="0">
                <a:solidFill>
                  <a:schemeClr val="tx1">
                    <a:lumMod val="10000"/>
                    <a:lumOff val="90000"/>
                  </a:schemeClr>
                </a:solidFill>
              </a:rPr>
              <a:t>Step </a:t>
            </a:r>
            <a:r>
              <a:rPr lang="sv-SE" sz="1400" b="0" dirty="0" err="1">
                <a:solidFill>
                  <a:schemeClr val="tx1">
                    <a:lumMod val="10000"/>
                    <a:lumOff val="90000"/>
                  </a:schemeClr>
                </a:solidFill>
              </a:rPr>
              <a:t>size</a:t>
            </a:r>
            <a:endParaRPr lang="sv-SE" sz="1400" b="0" dirty="0">
              <a:solidFill>
                <a:schemeClr val="tx1">
                  <a:lumMod val="10000"/>
                  <a:lumOff val="90000"/>
                </a:schemeClr>
              </a:solidFill>
            </a:endParaRPr>
          </a:p>
        </p:txBody>
      </p:sp>
      <p:pic>
        <p:nvPicPr>
          <p:cNvPr id="22" name="Picture 21"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n+1) = \bm{w}(n) - \mu \bm{H}^{\top} \bm{x}(n) e(n)&#10;\]&#10;&#10;\end{document}" title="IguanaTex Bitmap Display">
            <a:extLst>
              <a:ext uri="{FF2B5EF4-FFF2-40B4-BE49-F238E27FC236}">
                <a16:creationId xmlns:a16="http://schemas.microsoft.com/office/drawing/2014/main" id="{565FDE8D-1B22-4E79-8CE9-3DE46883A8D6}"/>
              </a:ext>
            </a:extLst>
          </p:cNvPr>
          <p:cNvPicPr>
            <a:picLocks noChangeAspect="1"/>
          </p:cNvPicPr>
          <p:nvPr>
            <p:custDataLst>
              <p:tags r:id="rId2"/>
            </p:custDataLst>
          </p:nvPr>
        </p:nvPicPr>
        <p:blipFill>
          <a:blip r:embed="rId5"/>
          <a:stretch>
            <a:fillRect/>
          </a:stretch>
        </p:blipFill>
        <p:spPr>
          <a:xfrm>
            <a:off x="1730076" y="4578651"/>
            <a:ext cx="6322528" cy="506533"/>
          </a:xfrm>
          <a:prstGeom prst="rect">
            <a:avLst/>
          </a:prstGeom>
          <a:solidFill>
            <a:srgbClr val="FFFFFF"/>
          </a:solidFill>
        </p:spPr>
      </p:pic>
      <p:sp>
        <p:nvSpPr>
          <p:cNvPr id="17" name="TextBox 16">
            <a:extLst>
              <a:ext uri="{FF2B5EF4-FFF2-40B4-BE49-F238E27FC236}">
                <a16:creationId xmlns:a16="http://schemas.microsoft.com/office/drawing/2014/main" id="{D77E5451-92DE-406B-AB0B-812A0DA34053}"/>
              </a:ext>
            </a:extLst>
          </p:cNvPr>
          <p:cNvSpPr txBox="1"/>
          <p:nvPr/>
        </p:nvSpPr>
        <p:spPr>
          <a:xfrm>
            <a:off x="743557" y="1739878"/>
            <a:ext cx="5174045" cy="566309"/>
          </a:xfrm>
          <a:prstGeom prst="rect">
            <a:avLst/>
          </a:prstGeom>
          <a:noFill/>
        </p:spPr>
        <p:txBody>
          <a:bodyPr wrap="square" rtlCol="0">
            <a:spAutoFit/>
          </a:bodyPr>
          <a:lstStyle/>
          <a:p>
            <a:pPr algn="l"/>
            <a:r>
              <a:rPr lang="sv-SE" sz="1400" b="0" dirty="0"/>
              <a:t>Gradient is the </a:t>
            </a:r>
            <a:r>
              <a:rPr lang="sv-SE" sz="1400" b="0" dirty="0" err="1"/>
              <a:t>direction</a:t>
            </a:r>
            <a:r>
              <a:rPr lang="sv-SE" sz="1400" b="0" dirty="0"/>
              <a:t> in </a:t>
            </a:r>
            <a:r>
              <a:rPr lang="sv-SE" sz="1400" b="0" dirty="0" err="1"/>
              <a:t>which</a:t>
            </a:r>
            <a:r>
              <a:rPr lang="sv-SE" sz="1400" b="0" dirty="0"/>
              <a:t> the </a:t>
            </a:r>
            <a:r>
              <a:rPr lang="sv-SE" sz="1400" b="0" dirty="0" err="1"/>
              <a:t>function</a:t>
            </a:r>
            <a:r>
              <a:rPr lang="sv-SE" sz="1400" b="0" dirty="0"/>
              <a:t> </a:t>
            </a:r>
            <a:r>
              <a:rPr lang="sv-SE" sz="1400" b="0" dirty="0" err="1"/>
              <a:t>increases</a:t>
            </a:r>
            <a:r>
              <a:rPr lang="sv-SE" sz="1400" b="0" dirty="0"/>
              <a:t> </a:t>
            </a:r>
            <a:r>
              <a:rPr lang="sv-SE" sz="1400" b="0" dirty="0" err="1"/>
              <a:t>fastest</a:t>
            </a:r>
            <a:endParaRPr lang="sv-SE" sz="1400" b="0" dirty="0"/>
          </a:p>
          <a:p>
            <a:pPr algn="l"/>
            <a:r>
              <a:rPr lang="sv-SE" sz="1400" b="0" dirty="0"/>
              <a:t>Change the </a:t>
            </a:r>
            <a:r>
              <a:rPr lang="sv-SE" sz="1400" b="0" dirty="0" err="1"/>
              <a:t>control</a:t>
            </a:r>
            <a:r>
              <a:rPr lang="sv-SE" sz="1400" b="0" dirty="0"/>
              <a:t> filter in small steps in the </a:t>
            </a:r>
            <a:r>
              <a:rPr lang="sv-SE" sz="1400" b="0" dirty="0" err="1"/>
              <a:t>opposite</a:t>
            </a:r>
            <a:r>
              <a:rPr lang="sv-SE" sz="1400" b="0" dirty="0"/>
              <a:t> </a:t>
            </a:r>
            <a:r>
              <a:rPr lang="sv-SE" sz="1400" b="0" dirty="0" err="1"/>
              <a:t>direction</a:t>
            </a:r>
            <a:endParaRPr lang="sv-SE" sz="1400" dirty="0"/>
          </a:p>
        </p:txBody>
      </p:sp>
      <p:cxnSp>
        <p:nvCxnSpPr>
          <p:cNvPr id="19" name="Straight Connector 18">
            <a:extLst>
              <a:ext uri="{FF2B5EF4-FFF2-40B4-BE49-F238E27FC236}">
                <a16:creationId xmlns:a16="http://schemas.microsoft.com/office/drawing/2014/main" id="{4DCD2DE3-B5C6-49B6-B12D-124B9652F57B}"/>
              </a:ext>
            </a:extLst>
          </p:cNvPr>
          <p:cNvCxnSpPr>
            <a:cxnSpLocks/>
          </p:cNvCxnSpPr>
          <p:nvPr/>
        </p:nvCxnSpPr>
        <p:spPr bwMode="auto">
          <a:xfrm flipV="1">
            <a:off x="5889339" y="2996952"/>
            <a:ext cx="216024" cy="237047"/>
          </a:xfrm>
          <a:prstGeom prst="line">
            <a:avLst/>
          </a:prstGeom>
          <a:ln>
            <a:solidFill>
              <a:schemeClr val="tx1">
                <a:lumMod val="25000"/>
                <a:lumOff val="75000"/>
              </a:schemeClr>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2CFB4CB4-6C08-45CB-9E1C-DF6B613F419F}"/>
              </a:ext>
            </a:extLst>
          </p:cNvPr>
          <p:cNvSpPr txBox="1"/>
          <p:nvPr/>
        </p:nvSpPr>
        <p:spPr>
          <a:xfrm>
            <a:off x="587554" y="5262299"/>
            <a:ext cx="8083624" cy="830997"/>
          </a:xfrm>
          <a:prstGeom prst="rect">
            <a:avLst/>
          </a:prstGeom>
          <a:noFill/>
        </p:spPr>
        <p:txBody>
          <a:bodyPr wrap="square" rtlCol="0">
            <a:spAutoFit/>
          </a:bodyPr>
          <a:lstStyle/>
          <a:p>
            <a:pPr algn="l"/>
            <a:r>
              <a:rPr lang="sv-SE" dirty="0" err="1"/>
              <a:t>This</a:t>
            </a:r>
            <a:r>
              <a:rPr lang="sv-SE" dirty="0"/>
              <a:t> is </a:t>
            </a:r>
            <a:r>
              <a:rPr lang="sv-SE" dirty="0" err="1"/>
              <a:t>referred</a:t>
            </a:r>
            <a:r>
              <a:rPr lang="sv-SE" dirty="0"/>
              <a:t> </a:t>
            </a:r>
            <a:r>
              <a:rPr lang="sv-SE" dirty="0" err="1"/>
              <a:t>to</a:t>
            </a:r>
            <a:r>
              <a:rPr lang="sv-SE" dirty="0"/>
              <a:t> as ’</a:t>
            </a:r>
            <a:r>
              <a:rPr lang="sv-SE" dirty="0" err="1"/>
              <a:t>Filtered</a:t>
            </a:r>
            <a:r>
              <a:rPr lang="sv-SE" dirty="0"/>
              <a:t>-x LMS’</a:t>
            </a:r>
          </a:p>
          <a:p>
            <a:pPr algn="l"/>
            <a:r>
              <a:rPr lang="sv-SE" sz="2000" b="0" dirty="0"/>
              <a:t>..as the input signal x(n) is </a:t>
            </a:r>
            <a:r>
              <a:rPr lang="sv-SE" sz="2000" b="0" dirty="0" err="1"/>
              <a:t>first</a:t>
            </a:r>
            <a:r>
              <a:rPr lang="sv-SE" sz="2000" b="0" dirty="0"/>
              <a:t> </a:t>
            </a:r>
            <a:r>
              <a:rPr lang="sv-SE" sz="2000" b="0" dirty="0" err="1"/>
              <a:t>filtered</a:t>
            </a:r>
            <a:r>
              <a:rPr lang="sv-SE" sz="2000" b="0" dirty="0"/>
              <a:t> by the </a:t>
            </a:r>
            <a:r>
              <a:rPr lang="sv-SE" sz="2000" b="0" dirty="0" err="1"/>
              <a:t>secondary</a:t>
            </a:r>
            <a:r>
              <a:rPr lang="sv-SE" sz="2000" b="0" dirty="0"/>
              <a:t> </a:t>
            </a:r>
            <a:r>
              <a:rPr lang="sv-SE" sz="2000" b="0" dirty="0" err="1"/>
              <a:t>path</a:t>
            </a:r>
            <a:r>
              <a:rPr lang="sv-SE" sz="2000" b="0" dirty="0"/>
              <a:t> </a:t>
            </a:r>
            <a:r>
              <a:rPr lang="sv-SE" sz="2000" i="1" dirty="0"/>
              <a:t>h</a:t>
            </a:r>
            <a:endParaRPr lang="sv-SE" sz="2000" b="0" dirty="0"/>
          </a:p>
        </p:txBody>
      </p:sp>
    </p:spTree>
    <p:extLst>
      <p:ext uri="{BB962C8B-B14F-4D97-AF65-F5344CB8AC3E}">
        <p14:creationId xmlns:p14="http://schemas.microsoft.com/office/powerpoint/2010/main" val="291855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solidFill>
            <a:schemeClr val="bg1"/>
          </a:solidFill>
        </p:spPr>
        <p:txBody>
          <a:bodyPr/>
          <a:lstStyle/>
          <a:p>
            <a:pPr>
              <a:defRPr/>
            </a:pPr>
            <a:r>
              <a:rPr lang="en-US" dirty="0">
                <a:solidFill>
                  <a:srgbClr val="081D58"/>
                </a:solidFill>
                <a:cs typeface="+mj-cs"/>
              </a:rPr>
              <a:t>PS: Interpretation</a:t>
            </a:r>
          </a:p>
        </p:txBody>
      </p:sp>
      <p:sp>
        <p:nvSpPr>
          <p:cNvPr id="12290" name="Rectangle 3"/>
          <p:cNvSpPr>
            <a:spLocks noGrp="1" noChangeArrowheads="1"/>
          </p:cNvSpPr>
          <p:nvPr>
            <p:ph type="body" idx="1"/>
          </p:nvPr>
        </p:nvSpPr>
        <p:spPr>
          <a:xfrm>
            <a:off x="304800" y="1035050"/>
            <a:ext cx="8686800" cy="5289550"/>
          </a:xfrm>
        </p:spPr>
        <p:txBody>
          <a:bodyPr/>
          <a:lstStyle/>
          <a:p>
            <a:pPr>
              <a:buFontTx/>
              <a:buNone/>
            </a:pPr>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pPr lvl="1"/>
            <a:r>
              <a:rPr lang="en-US" dirty="0">
                <a:latin typeface="Arial" charset="0"/>
                <a:ea typeface="ＭＳ Ｐゴシック" charset="0"/>
              </a:rPr>
              <a:t>Straightforward application of LMS :</a:t>
            </a:r>
          </a:p>
          <a:p>
            <a:pPr marL="457200" lvl="1" indent="0">
              <a:buNone/>
            </a:pPr>
            <a:endParaRPr lang="en-US" dirty="0">
              <a:latin typeface="Arial" charset="0"/>
              <a:ea typeface="ＭＳ Ｐゴシック" charset="0"/>
            </a:endParaRPr>
          </a:p>
          <a:p>
            <a:pPr lvl="1">
              <a:spcBef>
                <a:spcPts val="1200"/>
              </a:spcBef>
              <a:buFontTx/>
              <a:buNone/>
            </a:pPr>
            <a:r>
              <a:rPr lang="en-US" dirty="0">
                <a:latin typeface="Arial" charset="0"/>
                <a:ea typeface="ＭＳ Ｐゴシック" charset="0"/>
              </a:rPr>
              <a:t>    …does not work here </a:t>
            </a:r>
          </a:p>
          <a:p>
            <a:pPr lvl="1">
              <a:buFontTx/>
              <a:buNone/>
            </a:pPr>
            <a:r>
              <a:rPr lang="en-US" dirty="0">
                <a:latin typeface="Arial" charset="0"/>
                <a:ea typeface="ＭＳ Ｐゴシック" charset="0"/>
              </a:rPr>
              <a:t>    </a:t>
            </a:r>
            <a:r>
              <a:rPr lang="en-US" sz="2000" dirty="0">
                <a:latin typeface="Arial" charset="0"/>
                <a:ea typeface="ＭＳ Ｐゴシック" charset="0"/>
              </a:rPr>
              <a:t>(ex.: H(z)=-1, then steepest descent turned into steepest ascent)</a:t>
            </a:r>
            <a:endParaRPr lang="en-US" dirty="0">
              <a:latin typeface="Arial" charset="0"/>
              <a:ea typeface="ＭＳ Ｐゴシック" charset="0"/>
            </a:endParaRPr>
          </a:p>
        </p:txBody>
      </p:sp>
      <p:graphicFrame>
        <p:nvGraphicFramePr>
          <p:cNvPr id="12292" name="Object 34"/>
          <p:cNvGraphicFramePr>
            <a:graphicFrameLocks noChangeAspect="1"/>
          </p:cNvGraphicFramePr>
          <p:nvPr>
            <p:extLst>
              <p:ext uri="{D42A27DB-BD31-4B8C-83A1-F6EECF244321}">
                <p14:modId xmlns:p14="http://schemas.microsoft.com/office/powerpoint/2010/main" val="2981823707"/>
              </p:ext>
            </p:extLst>
          </p:nvPr>
        </p:nvGraphicFramePr>
        <p:xfrm>
          <a:off x="1347788" y="4848225"/>
          <a:ext cx="3100387" cy="365125"/>
        </p:xfrm>
        <a:graphic>
          <a:graphicData uri="http://schemas.openxmlformats.org/presentationml/2006/ole">
            <mc:AlternateContent xmlns:mc="http://schemas.openxmlformats.org/markup-compatibility/2006">
              <mc:Choice xmlns:v="urn:schemas-microsoft-com:vml" Requires="v">
                <p:oleObj name="Equation" r:id="rId2" imgW="1511300" imgH="177800" progId="Equation.3">
                  <p:embed/>
                </p:oleObj>
              </mc:Choice>
              <mc:Fallback>
                <p:oleObj name="Equation" r:id="rId2" imgW="1511300" imgH="177800" progId="Equation.3">
                  <p:embed/>
                  <p:pic>
                    <p:nvPicPr>
                      <p:cNvPr id="0" name="Object 34"/>
                      <p:cNvPicPr>
                        <a:picLocks noChangeAspect="1" noChangeArrowheads="1"/>
                      </p:cNvPicPr>
                      <p:nvPr/>
                    </p:nvPicPr>
                    <p:blipFill>
                      <a:blip r:embed="rId3"/>
                      <a:srcRect/>
                      <a:stretch>
                        <a:fillRect/>
                      </a:stretch>
                    </p:blipFill>
                    <p:spPr bwMode="auto">
                      <a:xfrm>
                        <a:off x="1347788" y="4848225"/>
                        <a:ext cx="3100387" cy="365125"/>
                      </a:xfrm>
                      <a:prstGeom prst="rect">
                        <a:avLst/>
                      </a:prstGeom>
                      <a:solidFill>
                        <a:srgbClr val="FFFF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6"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841500"/>
            <a:ext cx="433387"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7" name="Group 49"/>
          <p:cNvGrpSpPr>
            <a:grpSpLocks/>
          </p:cNvGrpSpPr>
          <p:nvPr/>
        </p:nvGrpSpPr>
        <p:grpSpPr bwMode="auto">
          <a:xfrm>
            <a:off x="1835150" y="1484313"/>
            <a:ext cx="6408739" cy="2671762"/>
            <a:chOff x="1536" y="1056"/>
            <a:chExt cx="4037" cy="1683"/>
          </a:xfrm>
        </p:grpSpPr>
        <p:graphicFrame>
          <p:nvGraphicFramePr>
            <p:cNvPr id="38" name="Object 4"/>
            <p:cNvGraphicFramePr>
              <a:graphicFrameLocks noChangeAspect="1"/>
            </p:cNvGraphicFramePr>
            <p:nvPr>
              <p:extLst>
                <p:ext uri="{D42A27DB-BD31-4B8C-83A1-F6EECF244321}">
                  <p14:modId xmlns:p14="http://schemas.microsoft.com/office/powerpoint/2010/main" val="3139056867"/>
                </p:ext>
              </p:extLst>
            </p:nvPr>
          </p:nvGraphicFramePr>
          <p:xfrm>
            <a:off x="4407" y="1271"/>
            <a:ext cx="1166" cy="1010"/>
          </p:xfrm>
          <a:graphic>
            <a:graphicData uri="http://schemas.openxmlformats.org/presentationml/2006/ole">
              <mc:AlternateContent xmlns:mc="http://schemas.openxmlformats.org/markup-compatibility/2006">
                <mc:Choice xmlns:v="urn:schemas-microsoft-com:vml" Requires="v">
                  <p:oleObj name="Clip" r:id="rId5" imgW="4063497" imgH="3468986" progId="MS_ClipArt_Gallery.2">
                    <p:embed/>
                  </p:oleObj>
                </mc:Choice>
                <mc:Fallback>
                  <p:oleObj name="Clip" r:id="rId5" imgW="4063497" imgH="346898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 y="1271"/>
                          <a:ext cx="1166" cy="10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9" name="Line 6"/>
            <p:cNvSpPr>
              <a:spLocks noChangeShapeType="1"/>
            </p:cNvSpPr>
            <p:nvPr/>
          </p:nvSpPr>
          <p:spPr bwMode="auto">
            <a:xfrm flipH="1">
              <a:off x="4088" y="1842"/>
              <a:ext cx="0" cy="897"/>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0" name="Line 7"/>
            <p:cNvSpPr>
              <a:spLocks noChangeShapeType="1"/>
            </p:cNvSpPr>
            <p:nvPr/>
          </p:nvSpPr>
          <p:spPr bwMode="auto">
            <a:xfrm flipV="1">
              <a:off x="2885" y="2100"/>
              <a:ext cx="117" cy="8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1" name="Line 13"/>
            <p:cNvSpPr>
              <a:spLocks noChangeShapeType="1"/>
            </p:cNvSpPr>
            <p:nvPr/>
          </p:nvSpPr>
          <p:spPr bwMode="auto">
            <a:xfrm flipH="1">
              <a:off x="3119" y="1782"/>
              <a:ext cx="196"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2" name="Text Box 14"/>
            <p:cNvSpPr txBox="1">
              <a:spLocks noChangeArrowheads="1"/>
            </p:cNvSpPr>
            <p:nvPr/>
          </p:nvSpPr>
          <p:spPr bwMode="auto">
            <a:xfrm>
              <a:off x="3303" y="1610"/>
              <a:ext cx="4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43" name="Line 15"/>
            <p:cNvSpPr>
              <a:spLocks noChangeShapeType="1"/>
            </p:cNvSpPr>
            <p:nvPr/>
          </p:nvSpPr>
          <p:spPr bwMode="auto">
            <a:xfrm flipH="1">
              <a:off x="2121" y="1456"/>
              <a:ext cx="1157"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4" name="Oval 17"/>
            <p:cNvSpPr>
              <a:spLocks noChangeArrowheads="1"/>
            </p:cNvSpPr>
            <p:nvPr/>
          </p:nvSpPr>
          <p:spPr bwMode="auto">
            <a:xfrm rot="-5400000">
              <a:off x="3989" y="1642"/>
              <a:ext cx="197" cy="16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45" name="Text Box 19"/>
            <p:cNvSpPr txBox="1">
              <a:spLocks noChangeArrowheads="1"/>
            </p:cNvSpPr>
            <p:nvPr/>
          </p:nvSpPr>
          <p:spPr bwMode="auto">
            <a:xfrm>
              <a:off x="3823" y="1056"/>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46" name="Text Box 20"/>
            <p:cNvSpPr txBox="1">
              <a:spLocks noChangeArrowheads="1"/>
            </p:cNvSpPr>
            <p:nvPr/>
          </p:nvSpPr>
          <p:spPr bwMode="auto">
            <a:xfrm>
              <a:off x="4074" y="2039"/>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e</a:t>
              </a:r>
            </a:p>
          </p:txBody>
        </p:sp>
        <p:sp>
          <p:nvSpPr>
            <p:cNvPr id="47" name="Rectangle 21"/>
            <p:cNvSpPr>
              <a:spLocks noChangeArrowheads="1"/>
            </p:cNvSpPr>
            <p:nvPr/>
          </p:nvSpPr>
          <p:spPr bwMode="auto">
            <a:xfrm>
              <a:off x="2376" y="2180"/>
              <a:ext cx="511" cy="297"/>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8" name="Line 22"/>
            <p:cNvSpPr>
              <a:spLocks noChangeShapeType="1"/>
            </p:cNvSpPr>
            <p:nvPr/>
          </p:nvSpPr>
          <p:spPr bwMode="auto">
            <a:xfrm flipH="1" flipV="1">
              <a:off x="2196" y="2334"/>
              <a:ext cx="180" cy="5"/>
            </a:xfrm>
            <a:prstGeom prst="line">
              <a:avLst/>
            </a:prstGeom>
            <a:noFill/>
            <a:ln w="38100">
              <a:solidFill>
                <a:srgbClr val="FFFF66"/>
              </a:solidFill>
              <a:round/>
              <a:headEnd type="triangle" w="sm" len="sm"/>
              <a:tailEnd type="none"/>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9" name="Line 23"/>
            <p:cNvSpPr>
              <a:spLocks noChangeShapeType="1"/>
            </p:cNvSpPr>
            <p:nvPr/>
          </p:nvSpPr>
          <p:spPr bwMode="auto">
            <a:xfrm>
              <a:off x="2205" y="1456"/>
              <a:ext cx="0" cy="889"/>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0" name="Text Box 24"/>
            <p:cNvSpPr txBox="1">
              <a:spLocks noChangeArrowheads="1"/>
            </p:cNvSpPr>
            <p:nvPr/>
          </p:nvSpPr>
          <p:spPr bwMode="auto">
            <a:xfrm>
              <a:off x="2352" y="2197"/>
              <a:ext cx="5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W(z)</a:t>
              </a:r>
            </a:p>
          </p:txBody>
        </p:sp>
        <p:sp>
          <p:nvSpPr>
            <p:cNvPr id="51" name="Text Box 25"/>
            <p:cNvSpPr txBox="1">
              <a:spLocks noChangeArrowheads="1"/>
            </p:cNvSpPr>
            <p:nvPr/>
          </p:nvSpPr>
          <p:spPr bwMode="auto">
            <a:xfrm>
              <a:off x="2902" y="2296"/>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52" name="Line 29"/>
            <p:cNvSpPr>
              <a:spLocks noChangeShapeType="1"/>
            </p:cNvSpPr>
            <p:nvPr/>
          </p:nvSpPr>
          <p:spPr bwMode="auto">
            <a:xfrm flipH="1" flipV="1">
              <a:off x="2885" y="2339"/>
              <a:ext cx="234"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3" name="Line 30"/>
            <p:cNvSpPr>
              <a:spLocks noChangeShapeType="1"/>
            </p:cNvSpPr>
            <p:nvPr/>
          </p:nvSpPr>
          <p:spPr bwMode="auto">
            <a:xfrm>
              <a:off x="3119" y="1782"/>
              <a:ext cx="0" cy="55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4" name="Line 31"/>
            <p:cNvSpPr>
              <a:spLocks noChangeShapeType="1"/>
            </p:cNvSpPr>
            <p:nvPr/>
          </p:nvSpPr>
          <p:spPr bwMode="auto">
            <a:xfrm>
              <a:off x="2260" y="2539"/>
              <a:ext cx="0" cy="2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5" name="Line 32"/>
            <p:cNvSpPr>
              <a:spLocks noChangeShapeType="1"/>
            </p:cNvSpPr>
            <p:nvPr/>
          </p:nvSpPr>
          <p:spPr bwMode="auto">
            <a:xfrm flipH="1" flipV="1">
              <a:off x="2260" y="2739"/>
              <a:ext cx="1828"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6" name="Text Box 33"/>
            <p:cNvSpPr txBox="1">
              <a:spLocks noChangeArrowheads="1"/>
            </p:cNvSpPr>
            <p:nvPr/>
          </p:nvSpPr>
          <p:spPr bwMode="auto">
            <a:xfrm>
              <a:off x="3168" y="1968"/>
              <a:ext cx="898"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secondary </a:t>
              </a:r>
            </a:p>
            <a:p>
              <a:pPr>
                <a:lnSpc>
                  <a:spcPct val="75000"/>
                </a:lnSpc>
              </a:pPr>
              <a:r>
                <a:rPr lang="en-US" sz="2000" b="0">
                  <a:solidFill>
                    <a:srgbClr val="FFFF66"/>
                  </a:solidFill>
                </a:rPr>
                <a:t>path</a:t>
              </a:r>
              <a:endParaRPr lang="en-US">
                <a:solidFill>
                  <a:srgbClr val="FFFF66"/>
                </a:solidFill>
              </a:endParaRPr>
            </a:p>
          </p:txBody>
        </p:sp>
        <p:sp>
          <p:nvSpPr>
            <p:cNvPr id="57" name="Text Box 34"/>
            <p:cNvSpPr txBox="1">
              <a:spLocks noChangeArrowheads="1"/>
            </p:cNvSpPr>
            <p:nvPr/>
          </p:nvSpPr>
          <p:spPr bwMode="auto">
            <a:xfrm>
              <a:off x="1536" y="1709"/>
              <a:ext cx="649" cy="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primary</a:t>
              </a:r>
            </a:p>
            <a:p>
              <a:pPr>
                <a:lnSpc>
                  <a:spcPct val="75000"/>
                </a:lnSpc>
              </a:pPr>
              <a:r>
                <a:rPr lang="en-US" sz="2000" b="0">
                  <a:solidFill>
                    <a:srgbClr val="FFFF66"/>
                  </a:solidFill>
                </a:rPr>
                <a:t>source</a:t>
              </a:r>
              <a:endParaRPr lang="en-US">
                <a:solidFill>
                  <a:srgbClr val="FFFF66"/>
                </a:solidFill>
              </a:endParaRPr>
            </a:p>
          </p:txBody>
        </p:sp>
        <p:sp>
          <p:nvSpPr>
            <p:cNvPr id="58" name="Line 35"/>
            <p:cNvSpPr>
              <a:spLocks noChangeShapeType="1"/>
            </p:cNvSpPr>
            <p:nvPr/>
          </p:nvSpPr>
          <p:spPr bwMode="auto">
            <a:xfrm flipV="1">
              <a:off x="2260" y="2459"/>
              <a:ext cx="116" cy="8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9" name="Text Box 36"/>
            <p:cNvSpPr txBox="1">
              <a:spLocks noChangeArrowheads="1"/>
            </p:cNvSpPr>
            <p:nvPr/>
          </p:nvSpPr>
          <p:spPr bwMode="auto">
            <a:xfrm>
              <a:off x="1941" y="212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60" name="Rectangle 38"/>
            <p:cNvSpPr>
              <a:spLocks noChangeArrowheads="1"/>
            </p:cNvSpPr>
            <p:nvPr/>
          </p:nvSpPr>
          <p:spPr bwMode="auto">
            <a:xfrm>
              <a:off x="3293" y="1627"/>
              <a:ext cx="510" cy="29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61" name="Line 39"/>
            <p:cNvSpPr>
              <a:spLocks noChangeShapeType="1"/>
            </p:cNvSpPr>
            <p:nvPr/>
          </p:nvSpPr>
          <p:spPr bwMode="auto">
            <a:xfrm flipH="1">
              <a:off x="380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2" name="Rectangle 40"/>
            <p:cNvSpPr>
              <a:spLocks noChangeArrowheads="1"/>
            </p:cNvSpPr>
            <p:nvPr/>
          </p:nvSpPr>
          <p:spPr bwMode="auto">
            <a:xfrm>
              <a:off x="3293" y="1286"/>
              <a:ext cx="510" cy="29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63" name="Text Box 42"/>
            <p:cNvSpPr txBox="1">
              <a:spLocks noChangeArrowheads="1"/>
            </p:cNvSpPr>
            <p:nvPr/>
          </p:nvSpPr>
          <p:spPr bwMode="auto">
            <a:xfrm>
              <a:off x="3307" y="1312"/>
              <a:ext cx="47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P(z)</a:t>
              </a:r>
            </a:p>
          </p:txBody>
        </p:sp>
        <p:sp>
          <p:nvSpPr>
            <p:cNvPr id="64" name="Line 43"/>
            <p:cNvSpPr>
              <a:spLocks noChangeShapeType="1"/>
            </p:cNvSpPr>
            <p:nvPr/>
          </p:nvSpPr>
          <p:spPr bwMode="auto">
            <a:xfrm flipH="1" flipV="1">
              <a:off x="3807" y="1407"/>
              <a:ext cx="287"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5" name="Line 44"/>
            <p:cNvSpPr>
              <a:spLocks noChangeShapeType="1"/>
            </p:cNvSpPr>
            <p:nvPr/>
          </p:nvSpPr>
          <p:spPr bwMode="auto">
            <a:xfrm flipV="1">
              <a:off x="4088" y="1414"/>
              <a:ext cx="0" cy="213"/>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6" name="Line 45"/>
            <p:cNvSpPr>
              <a:spLocks noChangeShapeType="1"/>
            </p:cNvSpPr>
            <p:nvPr/>
          </p:nvSpPr>
          <p:spPr bwMode="auto">
            <a:xfrm flipH="1">
              <a:off x="417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2" name="Group 1"/>
          <p:cNvGrpSpPr/>
          <p:nvPr/>
        </p:nvGrpSpPr>
        <p:grpSpPr>
          <a:xfrm>
            <a:off x="2987824" y="2564904"/>
            <a:ext cx="3311674" cy="431800"/>
            <a:chOff x="2987824" y="2564904"/>
            <a:chExt cx="3311674" cy="431800"/>
          </a:xfrm>
        </p:grpSpPr>
        <p:grpSp>
          <p:nvGrpSpPr>
            <p:cNvPr id="67" name="Group 9"/>
            <p:cNvGrpSpPr>
              <a:grpSpLocks/>
            </p:cNvGrpSpPr>
            <p:nvPr/>
          </p:nvGrpSpPr>
          <p:grpSpPr bwMode="auto">
            <a:xfrm>
              <a:off x="3995936" y="2564904"/>
              <a:ext cx="215900" cy="431800"/>
              <a:chOff x="2448" y="1392"/>
              <a:chExt cx="288" cy="672"/>
            </a:xfrm>
          </p:grpSpPr>
          <p:sp>
            <p:nvSpPr>
              <p:cNvPr id="68" name="Rectangle 10"/>
              <p:cNvSpPr>
                <a:spLocks noChangeArrowheads="1"/>
              </p:cNvSpPr>
              <p:nvPr/>
            </p:nvSpPr>
            <p:spPr bwMode="auto">
              <a:xfrm>
                <a:off x="2448" y="1536"/>
                <a:ext cx="145" cy="385"/>
              </a:xfrm>
              <a:prstGeom prst="rect">
                <a:avLst/>
              </a:prstGeom>
              <a:noFill/>
              <a:ln w="1905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69" name="Line 11"/>
              <p:cNvSpPr>
                <a:spLocks noChangeShapeType="1"/>
              </p:cNvSpPr>
              <p:nvPr/>
            </p:nvSpPr>
            <p:spPr bwMode="auto">
              <a:xfrm>
                <a:off x="2736" y="1392"/>
                <a:ext cx="0" cy="672"/>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0" name="Line 12"/>
              <p:cNvSpPr>
                <a:spLocks noChangeShapeType="1"/>
              </p:cNvSpPr>
              <p:nvPr/>
            </p:nvSpPr>
            <p:spPr bwMode="auto">
              <a:xfrm>
                <a:off x="2593" y="1920"/>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1" name="Line 13"/>
              <p:cNvSpPr>
                <a:spLocks noChangeShapeType="1"/>
              </p:cNvSpPr>
              <p:nvPr/>
            </p:nvSpPr>
            <p:spPr bwMode="auto">
              <a:xfrm flipH="1">
                <a:off x="2593" y="1392"/>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72" name="Group 17"/>
            <p:cNvGrpSpPr>
              <a:grpSpLocks/>
            </p:cNvGrpSpPr>
            <p:nvPr/>
          </p:nvGrpSpPr>
          <p:grpSpPr bwMode="auto">
            <a:xfrm rot="-5400000">
              <a:off x="3023543" y="2673201"/>
              <a:ext cx="215900" cy="287337"/>
              <a:chOff x="3598" y="2331"/>
              <a:chExt cx="151" cy="192"/>
            </a:xfrm>
          </p:grpSpPr>
          <p:sp>
            <p:nvSpPr>
              <p:cNvPr id="73" name="Oval 18"/>
              <p:cNvSpPr>
                <a:spLocks noChangeArrowheads="1"/>
              </p:cNvSpPr>
              <p:nvPr/>
            </p:nvSpPr>
            <p:spPr bwMode="auto">
              <a:xfrm>
                <a:off x="359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74" name="Line 19"/>
              <p:cNvSpPr>
                <a:spLocks noChangeShapeType="1"/>
              </p:cNvSpPr>
              <p:nvPr/>
            </p:nvSpPr>
            <p:spPr bwMode="auto">
              <a:xfrm>
                <a:off x="3749"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75" name="Group 17"/>
            <p:cNvGrpSpPr>
              <a:grpSpLocks/>
            </p:cNvGrpSpPr>
            <p:nvPr/>
          </p:nvGrpSpPr>
          <p:grpSpPr bwMode="auto">
            <a:xfrm rot="-5400000">
              <a:off x="6047879" y="2673201"/>
              <a:ext cx="215900" cy="287338"/>
              <a:chOff x="3648" y="2331"/>
              <a:chExt cx="151" cy="192"/>
            </a:xfrm>
          </p:grpSpPr>
          <p:sp>
            <p:nvSpPr>
              <p:cNvPr id="76" name="Oval 18"/>
              <p:cNvSpPr>
                <a:spLocks noChangeArrowheads="1"/>
              </p:cNvSpPr>
              <p:nvPr/>
            </p:nvSpPr>
            <p:spPr bwMode="auto">
              <a:xfrm>
                <a:off x="364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77" name="Line 19"/>
              <p:cNvSpPr>
                <a:spLocks noChangeShapeType="1"/>
              </p:cNvSpPr>
              <p:nvPr/>
            </p:nvSpPr>
            <p:spPr bwMode="auto">
              <a:xfrm>
                <a:off x="3798"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body" idx="1"/>
          </p:nvPr>
        </p:nvSpPr>
        <p:spPr>
          <a:xfrm>
            <a:off x="179388" y="980728"/>
            <a:ext cx="8686800" cy="5289550"/>
          </a:xfrm>
        </p:spPr>
        <p:txBody>
          <a:bodyPr/>
          <a:lstStyle/>
          <a:p>
            <a:pPr lvl="1"/>
            <a:r>
              <a:rPr lang="en-US" dirty="0">
                <a:latin typeface="Arial" charset="0"/>
                <a:ea typeface="ＭＳ Ｐゴシック" charset="0"/>
              </a:rPr>
              <a:t>This would have been a simpler problem </a:t>
            </a:r>
            <a:r>
              <a:rPr lang="en-US" sz="2000" dirty="0">
                <a:latin typeface="Arial" charset="0"/>
                <a:ea typeface="ＭＳ Ｐゴシック" charset="0"/>
              </a:rPr>
              <a:t>(swap H and W)…</a:t>
            </a: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buFontTx/>
              <a:buNone/>
            </a:pPr>
            <a:r>
              <a:rPr lang="en-US" dirty="0">
                <a:latin typeface="Arial" charset="0"/>
                <a:ea typeface="ＭＳ Ｐゴシック" charset="0"/>
              </a:rPr>
              <a:t>  </a:t>
            </a:r>
            <a:r>
              <a:rPr lang="en-US" sz="2000" dirty="0">
                <a:latin typeface="Arial" charset="0"/>
                <a:ea typeface="ＭＳ Ｐゴシック" charset="0"/>
              </a:rPr>
              <a:t>...allowing for straightforward application of LMS, with filtered x-signal</a:t>
            </a:r>
          </a:p>
          <a:p>
            <a:pPr lvl="1">
              <a:buFontTx/>
              <a:buNone/>
            </a:pPr>
            <a:endParaRPr lang="en-US" sz="2000" dirty="0">
              <a:latin typeface="Arial" charset="0"/>
              <a:ea typeface="ＭＳ Ｐゴシック" charset="0"/>
            </a:endParaRPr>
          </a:p>
          <a:p>
            <a:pPr lvl="1"/>
            <a:endParaRPr lang="en-US" sz="2000" dirty="0">
              <a:latin typeface="Arial" charset="0"/>
              <a:ea typeface="ＭＳ Ｐゴシック" charset="0"/>
            </a:endParaRPr>
          </a:p>
          <a:p>
            <a:pPr lvl="1"/>
            <a:r>
              <a:rPr lang="en-US" sz="2000" dirty="0">
                <a:latin typeface="Arial" charset="0"/>
                <a:ea typeface="ＭＳ Ｐゴシック" charset="0"/>
              </a:rPr>
              <a:t>PS: Again, only </a:t>
            </a:r>
            <a:r>
              <a:rPr lang="en-US" sz="2000" u="sng" dirty="0">
                <a:latin typeface="Arial" charset="0"/>
                <a:ea typeface="ＭＳ Ｐゴシック" charset="0"/>
              </a:rPr>
              <a:t>time-invariant</a:t>
            </a:r>
            <a:r>
              <a:rPr lang="en-US" sz="2000" dirty="0">
                <a:latin typeface="Arial" charset="0"/>
                <a:ea typeface="ＭＳ Ｐゴシック" charset="0"/>
              </a:rPr>
              <a:t> linear systems commute, hence (implicit) swapping will require </a:t>
            </a:r>
            <a:r>
              <a:rPr lang="en-US" sz="2000" u="sng" dirty="0">
                <a:latin typeface="Arial" charset="0"/>
                <a:ea typeface="ＭＳ Ｐゴシック" charset="0"/>
              </a:rPr>
              <a:t>slow</a:t>
            </a:r>
            <a:r>
              <a:rPr lang="en-US" sz="2000" dirty="0">
                <a:latin typeface="Arial" charset="0"/>
                <a:ea typeface="ＭＳ Ｐゴシック" charset="0"/>
              </a:rPr>
              <a:t> adaptation of W(z)</a:t>
            </a:r>
          </a:p>
        </p:txBody>
      </p:sp>
      <p:graphicFrame>
        <p:nvGraphicFramePr>
          <p:cNvPr id="13342" name="Object 38"/>
          <p:cNvGraphicFramePr>
            <a:graphicFrameLocks noChangeAspect="1"/>
          </p:cNvGraphicFramePr>
          <p:nvPr>
            <p:extLst>
              <p:ext uri="{D42A27DB-BD31-4B8C-83A1-F6EECF244321}">
                <p14:modId xmlns:p14="http://schemas.microsoft.com/office/powerpoint/2010/main" val="3038120402"/>
              </p:ext>
            </p:extLst>
          </p:nvPr>
        </p:nvGraphicFramePr>
        <p:xfrm>
          <a:off x="2339752" y="3140968"/>
          <a:ext cx="414337" cy="485775"/>
        </p:xfrm>
        <a:graphic>
          <a:graphicData uri="http://schemas.openxmlformats.org/presentationml/2006/ole">
            <mc:AlternateContent xmlns:mc="http://schemas.openxmlformats.org/markup-compatibility/2006">
              <mc:Choice xmlns:v="urn:schemas-microsoft-com:vml" Requires="v">
                <p:oleObj name="Equation" r:id="rId2" imgW="203024" imgH="253780" progId="Equation.3">
                  <p:embed/>
                </p:oleObj>
              </mc:Choice>
              <mc:Fallback>
                <p:oleObj name="Equation" r:id="rId2" imgW="203024" imgH="253780" progId="Equation.3">
                  <p:embed/>
                  <p:pic>
                    <p:nvPicPr>
                      <p:cNvPr id="0" name="Object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414337" cy="485775"/>
                      </a:xfrm>
                      <a:prstGeom prst="rect">
                        <a:avLst/>
                      </a:prstGeom>
                      <a:solidFill>
                        <a:srgbClr val="FFFF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 name="Rectangle 2"/>
          <p:cNvSpPr>
            <a:spLocks noGrp="1" noChangeArrowheads="1"/>
          </p:cNvSpPr>
          <p:nvPr>
            <p:ph type="title"/>
          </p:nvPr>
        </p:nvSpPr>
        <p:spPr>
          <a:solidFill>
            <a:schemeClr val="bg1"/>
          </a:solidFill>
        </p:spPr>
        <p:txBody>
          <a:bodyPr/>
          <a:lstStyle/>
          <a:p>
            <a:pPr>
              <a:defRPr/>
            </a:pPr>
            <a:r>
              <a:rPr lang="en-US" dirty="0">
                <a:solidFill>
                  <a:srgbClr val="081D58"/>
                </a:solidFill>
              </a:rPr>
              <a:t>PS: Interpretation</a:t>
            </a:r>
            <a:endParaRPr lang="en-US" dirty="0">
              <a:solidFill>
                <a:srgbClr val="081D58"/>
              </a:solidFill>
              <a:cs typeface="+mj-cs"/>
            </a:endParaRPr>
          </a:p>
        </p:txBody>
      </p:sp>
      <p:pic>
        <p:nvPicPr>
          <p:cNvPr id="34"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841500"/>
            <a:ext cx="433387"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6" name="Group 49"/>
          <p:cNvGrpSpPr>
            <a:grpSpLocks/>
          </p:cNvGrpSpPr>
          <p:nvPr/>
        </p:nvGrpSpPr>
        <p:grpSpPr bwMode="auto">
          <a:xfrm>
            <a:off x="2484438" y="1484313"/>
            <a:ext cx="5759452" cy="2671762"/>
            <a:chOff x="1945" y="1056"/>
            <a:chExt cx="3628" cy="1683"/>
          </a:xfrm>
        </p:grpSpPr>
        <p:graphicFrame>
          <p:nvGraphicFramePr>
            <p:cNvPr id="37" name="Object 4"/>
            <p:cNvGraphicFramePr>
              <a:graphicFrameLocks noChangeAspect="1"/>
            </p:cNvGraphicFramePr>
            <p:nvPr>
              <p:extLst>
                <p:ext uri="{D42A27DB-BD31-4B8C-83A1-F6EECF244321}">
                  <p14:modId xmlns:p14="http://schemas.microsoft.com/office/powerpoint/2010/main" val="4190425803"/>
                </p:ext>
              </p:extLst>
            </p:nvPr>
          </p:nvGraphicFramePr>
          <p:xfrm>
            <a:off x="4407" y="1271"/>
            <a:ext cx="1166" cy="1010"/>
          </p:xfrm>
          <a:graphic>
            <a:graphicData uri="http://schemas.openxmlformats.org/presentationml/2006/ole">
              <mc:AlternateContent xmlns:mc="http://schemas.openxmlformats.org/markup-compatibility/2006">
                <mc:Choice xmlns:v="urn:schemas-microsoft-com:vml" Requires="v">
                  <p:oleObj name="Clip" r:id="rId5" imgW="4063497" imgH="3468986" progId="MS_ClipArt_Gallery.2">
                    <p:embed/>
                  </p:oleObj>
                </mc:Choice>
                <mc:Fallback>
                  <p:oleObj name="Clip" r:id="rId5" imgW="4063497" imgH="3468986"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 y="1271"/>
                          <a:ext cx="1166" cy="10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 name="Line 6"/>
            <p:cNvSpPr>
              <a:spLocks noChangeShapeType="1"/>
            </p:cNvSpPr>
            <p:nvPr/>
          </p:nvSpPr>
          <p:spPr bwMode="auto">
            <a:xfrm flipH="1">
              <a:off x="4088" y="1842"/>
              <a:ext cx="0" cy="897"/>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39" name="Line 7"/>
            <p:cNvSpPr>
              <a:spLocks noChangeShapeType="1"/>
            </p:cNvSpPr>
            <p:nvPr/>
          </p:nvSpPr>
          <p:spPr bwMode="auto">
            <a:xfrm flipV="1">
              <a:off x="2885" y="2100"/>
              <a:ext cx="117" cy="8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0" name="Line 13"/>
            <p:cNvSpPr>
              <a:spLocks noChangeShapeType="1"/>
            </p:cNvSpPr>
            <p:nvPr/>
          </p:nvSpPr>
          <p:spPr bwMode="auto">
            <a:xfrm flipH="1" flipV="1">
              <a:off x="3119" y="1782"/>
              <a:ext cx="867"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wrap="square" lIns="92075" tIns="46038" rIns="92075" bIns="46038" anchor="ctr">
              <a:spAutoFit/>
            </a:bodyPr>
            <a:lstStyle/>
            <a:p>
              <a:endParaRPr lang="en-US"/>
            </a:p>
          </p:txBody>
        </p:sp>
        <p:sp>
          <p:nvSpPr>
            <p:cNvPr id="41" name="Text Box 14"/>
            <p:cNvSpPr txBox="1">
              <a:spLocks noChangeArrowheads="1"/>
            </p:cNvSpPr>
            <p:nvPr/>
          </p:nvSpPr>
          <p:spPr bwMode="auto">
            <a:xfrm>
              <a:off x="1955" y="1741"/>
              <a:ext cx="4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42" name="Line 15"/>
            <p:cNvSpPr>
              <a:spLocks noChangeShapeType="1"/>
            </p:cNvSpPr>
            <p:nvPr/>
          </p:nvSpPr>
          <p:spPr bwMode="auto">
            <a:xfrm flipH="1">
              <a:off x="2121" y="1456"/>
              <a:ext cx="1157"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3" name="Oval 17"/>
            <p:cNvSpPr>
              <a:spLocks noChangeArrowheads="1"/>
            </p:cNvSpPr>
            <p:nvPr/>
          </p:nvSpPr>
          <p:spPr bwMode="auto">
            <a:xfrm rot="-5400000">
              <a:off x="3989" y="1642"/>
              <a:ext cx="197" cy="16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44" name="Text Box 19"/>
            <p:cNvSpPr txBox="1">
              <a:spLocks noChangeArrowheads="1"/>
            </p:cNvSpPr>
            <p:nvPr/>
          </p:nvSpPr>
          <p:spPr bwMode="auto">
            <a:xfrm>
              <a:off x="3823" y="1056"/>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45" name="Text Box 20"/>
            <p:cNvSpPr txBox="1">
              <a:spLocks noChangeArrowheads="1"/>
            </p:cNvSpPr>
            <p:nvPr/>
          </p:nvSpPr>
          <p:spPr bwMode="auto">
            <a:xfrm>
              <a:off x="4074" y="2039"/>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46" name="Rectangle 21"/>
            <p:cNvSpPr>
              <a:spLocks noChangeArrowheads="1"/>
            </p:cNvSpPr>
            <p:nvPr/>
          </p:nvSpPr>
          <p:spPr bwMode="auto">
            <a:xfrm>
              <a:off x="2376" y="2180"/>
              <a:ext cx="511" cy="297"/>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7" name="Line 22"/>
            <p:cNvSpPr>
              <a:spLocks noChangeShapeType="1"/>
            </p:cNvSpPr>
            <p:nvPr/>
          </p:nvSpPr>
          <p:spPr bwMode="auto">
            <a:xfrm flipH="1" flipV="1">
              <a:off x="2196" y="2334"/>
              <a:ext cx="180" cy="5"/>
            </a:xfrm>
            <a:prstGeom prst="line">
              <a:avLst/>
            </a:prstGeom>
            <a:noFill/>
            <a:ln w="38100">
              <a:solidFill>
                <a:srgbClr val="FFFF66"/>
              </a:solidFill>
              <a:round/>
              <a:headEnd type="triangle" w="sm" len="sm"/>
              <a:tailEnd type="none"/>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48" name="Line 23"/>
            <p:cNvSpPr>
              <a:spLocks noChangeShapeType="1"/>
            </p:cNvSpPr>
            <p:nvPr/>
          </p:nvSpPr>
          <p:spPr bwMode="auto">
            <a:xfrm>
              <a:off x="2217" y="1465"/>
              <a:ext cx="0" cy="272"/>
            </a:xfrm>
            <a:prstGeom prst="line">
              <a:avLst/>
            </a:prstGeom>
            <a:noFill/>
            <a:ln w="38100">
              <a:solidFill>
                <a:srgbClr val="FFFF66"/>
              </a:solidFill>
              <a:round/>
              <a:headEnd type="none" w="sm" len="sm"/>
              <a:tailEnd type="triangle" w="sm" len="sm"/>
            </a:ln>
            <a:extLst>
              <a:ext uri="{909E8E84-426E-40dd-AFC4-6F175D3DCCD1}">
                <a14:hiddenFill xmlns="" xmlns:a14="http://schemas.microsoft.com/office/drawing/2010/main">
                  <a:noFill/>
                </a14:hiddenFill>
              </a:ext>
            </a:extLst>
          </p:spPr>
          <p:txBody>
            <a:bodyPr wrap="square" lIns="92075" tIns="46038" rIns="92075" bIns="46038" anchor="ctr">
              <a:spAutoFit/>
            </a:bodyPr>
            <a:lstStyle/>
            <a:p>
              <a:endParaRPr lang="en-US"/>
            </a:p>
          </p:txBody>
        </p:sp>
        <p:sp>
          <p:nvSpPr>
            <p:cNvPr id="49" name="Text Box 24"/>
            <p:cNvSpPr txBox="1">
              <a:spLocks noChangeArrowheads="1"/>
            </p:cNvSpPr>
            <p:nvPr/>
          </p:nvSpPr>
          <p:spPr bwMode="auto">
            <a:xfrm>
              <a:off x="2352" y="2197"/>
              <a:ext cx="5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W(z)</a:t>
              </a:r>
            </a:p>
          </p:txBody>
        </p:sp>
        <p:sp>
          <p:nvSpPr>
            <p:cNvPr id="50" name="Text Box 25"/>
            <p:cNvSpPr txBox="1">
              <a:spLocks noChangeArrowheads="1"/>
            </p:cNvSpPr>
            <p:nvPr/>
          </p:nvSpPr>
          <p:spPr bwMode="auto">
            <a:xfrm>
              <a:off x="2902" y="2296"/>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51" name="Line 29"/>
            <p:cNvSpPr>
              <a:spLocks noChangeShapeType="1"/>
            </p:cNvSpPr>
            <p:nvPr/>
          </p:nvSpPr>
          <p:spPr bwMode="auto">
            <a:xfrm flipH="1" flipV="1">
              <a:off x="2885" y="2339"/>
              <a:ext cx="234"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2" name="Line 30"/>
            <p:cNvSpPr>
              <a:spLocks noChangeShapeType="1"/>
            </p:cNvSpPr>
            <p:nvPr/>
          </p:nvSpPr>
          <p:spPr bwMode="auto">
            <a:xfrm>
              <a:off x="3119" y="1782"/>
              <a:ext cx="0" cy="55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3" name="Line 31"/>
            <p:cNvSpPr>
              <a:spLocks noChangeShapeType="1"/>
            </p:cNvSpPr>
            <p:nvPr/>
          </p:nvSpPr>
          <p:spPr bwMode="auto">
            <a:xfrm>
              <a:off x="2260" y="2539"/>
              <a:ext cx="0" cy="2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4" name="Line 32"/>
            <p:cNvSpPr>
              <a:spLocks noChangeShapeType="1"/>
            </p:cNvSpPr>
            <p:nvPr/>
          </p:nvSpPr>
          <p:spPr bwMode="auto">
            <a:xfrm flipH="1" flipV="1">
              <a:off x="2260" y="2739"/>
              <a:ext cx="1828"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7" name="Line 35"/>
            <p:cNvSpPr>
              <a:spLocks noChangeShapeType="1"/>
            </p:cNvSpPr>
            <p:nvPr/>
          </p:nvSpPr>
          <p:spPr bwMode="auto">
            <a:xfrm flipV="1">
              <a:off x="2260" y="2459"/>
              <a:ext cx="116" cy="8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8" name="Text Box 36"/>
            <p:cNvSpPr txBox="1">
              <a:spLocks noChangeArrowheads="1"/>
            </p:cNvSpPr>
            <p:nvPr/>
          </p:nvSpPr>
          <p:spPr bwMode="auto">
            <a:xfrm>
              <a:off x="2262" y="1147"/>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x</a:t>
              </a:r>
            </a:p>
          </p:txBody>
        </p:sp>
        <p:sp>
          <p:nvSpPr>
            <p:cNvPr id="59" name="Rectangle 38"/>
            <p:cNvSpPr>
              <a:spLocks noChangeArrowheads="1"/>
            </p:cNvSpPr>
            <p:nvPr/>
          </p:nvSpPr>
          <p:spPr bwMode="auto">
            <a:xfrm>
              <a:off x="1945" y="1758"/>
              <a:ext cx="510" cy="29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61" name="Rectangle 40"/>
            <p:cNvSpPr>
              <a:spLocks noChangeArrowheads="1"/>
            </p:cNvSpPr>
            <p:nvPr/>
          </p:nvSpPr>
          <p:spPr bwMode="auto">
            <a:xfrm>
              <a:off x="3293" y="1286"/>
              <a:ext cx="510" cy="29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62" name="Text Box 42"/>
            <p:cNvSpPr txBox="1">
              <a:spLocks noChangeArrowheads="1"/>
            </p:cNvSpPr>
            <p:nvPr/>
          </p:nvSpPr>
          <p:spPr bwMode="auto">
            <a:xfrm>
              <a:off x="3307" y="1312"/>
              <a:ext cx="47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P(z)</a:t>
              </a:r>
            </a:p>
          </p:txBody>
        </p:sp>
        <p:sp>
          <p:nvSpPr>
            <p:cNvPr id="63" name="Line 43"/>
            <p:cNvSpPr>
              <a:spLocks noChangeShapeType="1"/>
            </p:cNvSpPr>
            <p:nvPr/>
          </p:nvSpPr>
          <p:spPr bwMode="auto">
            <a:xfrm flipH="1" flipV="1">
              <a:off x="3807" y="1407"/>
              <a:ext cx="287"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4" name="Line 44"/>
            <p:cNvSpPr>
              <a:spLocks noChangeShapeType="1"/>
            </p:cNvSpPr>
            <p:nvPr/>
          </p:nvSpPr>
          <p:spPr bwMode="auto">
            <a:xfrm flipV="1">
              <a:off x="4088" y="1414"/>
              <a:ext cx="0" cy="213"/>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5" name="Line 45"/>
            <p:cNvSpPr>
              <a:spLocks noChangeShapeType="1"/>
            </p:cNvSpPr>
            <p:nvPr/>
          </p:nvSpPr>
          <p:spPr bwMode="auto">
            <a:xfrm flipH="1">
              <a:off x="4171" y="175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66" name="Line 23"/>
          <p:cNvSpPr>
            <a:spLocks noChangeShapeType="1"/>
          </p:cNvSpPr>
          <p:nvPr/>
        </p:nvSpPr>
        <p:spPr bwMode="auto">
          <a:xfrm>
            <a:off x="2915816" y="3068960"/>
            <a:ext cx="0" cy="4318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wrap="square" lIns="92075" tIns="46038" rIns="92075" bIns="46038" anchor="ctr">
            <a:spAutoFit/>
          </a:bodyPr>
          <a:lstStyle/>
          <a:p>
            <a:endParaRPr lang="en-US"/>
          </a:p>
        </p:txBody>
      </p:sp>
      <p:graphicFrame>
        <p:nvGraphicFramePr>
          <p:cNvPr id="55" name="Object 34"/>
          <p:cNvGraphicFramePr>
            <a:graphicFrameLocks noChangeAspect="1"/>
          </p:cNvGraphicFramePr>
          <p:nvPr>
            <p:extLst>
              <p:ext uri="{D42A27DB-BD31-4B8C-83A1-F6EECF244321}">
                <p14:modId xmlns:p14="http://schemas.microsoft.com/office/powerpoint/2010/main" val="944077019"/>
              </p:ext>
            </p:extLst>
          </p:nvPr>
        </p:nvGraphicFramePr>
        <p:xfrm>
          <a:off x="1282700" y="4808538"/>
          <a:ext cx="3230563" cy="444500"/>
        </p:xfrm>
        <a:graphic>
          <a:graphicData uri="http://schemas.openxmlformats.org/presentationml/2006/ole">
            <mc:AlternateContent xmlns:mc="http://schemas.openxmlformats.org/markup-compatibility/2006">
              <mc:Choice xmlns:v="urn:schemas-microsoft-com:vml" Requires="v">
                <p:oleObj name="Equation" r:id="rId7" imgW="1574800" imgH="215900" progId="Equation.3">
                  <p:embed/>
                </p:oleObj>
              </mc:Choice>
              <mc:Fallback>
                <p:oleObj name="Equation" r:id="rId7" imgW="1574800" imgH="215900" progId="Equation.3">
                  <p:embed/>
                  <p:pic>
                    <p:nvPicPr>
                      <p:cNvPr id="0" name=""/>
                      <p:cNvPicPr>
                        <a:picLocks noChangeAspect="1" noChangeArrowheads="1"/>
                      </p:cNvPicPr>
                      <p:nvPr/>
                    </p:nvPicPr>
                    <p:blipFill>
                      <a:blip r:embed="rId8"/>
                      <a:srcRect/>
                      <a:stretch>
                        <a:fillRect/>
                      </a:stretch>
                    </p:blipFill>
                    <p:spPr bwMode="auto">
                      <a:xfrm>
                        <a:off x="1282700" y="4808538"/>
                        <a:ext cx="3230563" cy="444500"/>
                      </a:xfrm>
                      <a:prstGeom prst="rect">
                        <a:avLst/>
                      </a:prstGeom>
                      <a:solidFill>
                        <a:srgbClr val="FFFF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547813" y="3429000"/>
            <a:ext cx="5111750" cy="1871663"/>
          </a:xfrm>
          <a:prstGeom prst="rect">
            <a:avLst/>
          </a:prstGeom>
          <a:solidFill>
            <a:srgbClr val="CCFF66">
              <a:alpha val="23921"/>
            </a:srgbClr>
          </a:solidFill>
          <a:ln>
            <a:noFill/>
          </a:ln>
          <a:extLst>
            <a:ext uri="{91240B29-F687-4f45-9708-019B960494DF}">
              <a14:hiddenLine xmlns="" xmlns:a14="http://schemas.microsoft.com/office/drawing/2010/main" w="12700">
                <a:solidFill>
                  <a:srgbClr val="000000"/>
                </a:solidFill>
                <a:round/>
                <a:headEnd type="none" w="sm" len="sm"/>
                <a:tailEnd type="none" w="sm" len="sm"/>
              </a14:hiddenLine>
            </a:ext>
          </a:extLst>
        </p:spPr>
        <p:txBody>
          <a:bodyPr lIns="92075" tIns="46038" rIns="92075" bIns="46038" anchor="ctr">
            <a:spAutoFit/>
          </a:bodyPr>
          <a:lstStyle/>
          <a:p>
            <a:endParaRPr lang="en-US"/>
          </a:p>
        </p:txBody>
      </p:sp>
      <p:sp>
        <p:nvSpPr>
          <p:cNvPr id="14338" name="Rectangle 3"/>
          <p:cNvSpPr>
            <a:spLocks noGrp="1" noChangeArrowheads="1"/>
          </p:cNvSpPr>
          <p:nvPr>
            <p:ph type="body" idx="1"/>
          </p:nvPr>
        </p:nvSpPr>
        <p:spPr>
          <a:xfrm>
            <a:off x="250825" y="980728"/>
            <a:ext cx="8558213" cy="5289550"/>
          </a:xfrm>
        </p:spPr>
        <p:txBody>
          <a:bodyPr/>
          <a:lstStyle/>
          <a:p>
            <a:pPr lvl="1"/>
            <a:r>
              <a:rPr lang="en-US" dirty="0">
                <a:latin typeface="Arial" charset="0"/>
                <a:ea typeface="ＭＳ Ｐゴシック" charset="0"/>
              </a:rPr>
              <a:t>Filtered-X LMS scheme : swapping of H and W only in adaptation path (not in filtering path)</a:t>
            </a: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spcBef>
                <a:spcPts val="3576"/>
              </a:spcBef>
              <a:buFontTx/>
              <a:buNone/>
            </a:pPr>
            <a:r>
              <a:rPr lang="en-US" dirty="0">
                <a:latin typeface="Arial" charset="0"/>
                <a:ea typeface="ＭＳ Ｐゴシック" charset="0"/>
              </a:rPr>
              <a:t>    …with in practice H</a:t>
            </a:r>
            <a:r>
              <a:rPr lang="ja-JP" altLang="en-US" dirty="0">
                <a:latin typeface="Arial" charset="0"/>
                <a:ea typeface="ＭＳ Ｐゴシック" charset="0"/>
              </a:rPr>
              <a:t>’</a:t>
            </a:r>
            <a:r>
              <a:rPr lang="en-US" altLang="ja-JP" dirty="0">
                <a:latin typeface="Arial" charset="0"/>
                <a:ea typeface="ＭＳ Ｐゴシック" charset="0"/>
              </a:rPr>
              <a:t>(z) an estimate of H(z)</a:t>
            </a:r>
          </a:p>
        </p:txBody>
      </p:sp>
      <p:grpSp>
        <p:nvGrpSpPr>
          <p:cNvPr id="14339" name="Group 46"/>
          <p:cNvGrpSpPr>
            <a:grpSpLocks/>
          </p:cNvGrpSpPr>
          <p:nvPr/>
        </p:nvGrpSpPr>
        <p:grpSpPr bwMode="auto">
          <a:xfrm>
            <a:off x="1797049" y="1916113"/>
            <a:ext cx="6878638" cy="3282950"/>
            <a:chOff x="1132" y="1207"/>
            <a:chExt cx="4333" cy="2068"/>
          </a:xfrm>
        </p:grpSpPr>
        <p:graphicFrame>
          <p:nvGraphicFramePr>
            <p:cNvPr id="14353" name="Object 5"/>
            <p:cNvGraphicFramePr>
              <a:graphicFrameLocks noChangeAspect="1"/>
            </p:cNvGraphicFramePr>
            <p:nvPr>
              <p:extLst>
                <p:ext uri="{D42A27DB-BD31-4B8C-83A1-F6EECF244321}">
                  <p14:modId xmlns:p14="http://schemas.microsoft.com/office/powerpoint/2010/main" val="4173889358"/>
                </p:ext>
              </p:extLst>
            </p:nvPr>
          </p:nvGraphicFramePr>
          <p:xfrm>
            <a:off x="4299" y="1414"/>
            <a:ext cx="1166" cy="973"/>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 y="1414"/>
                          <a:ext cx="1166" cy="9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54" name="Line 7"/>
            <p:cNvSpPr>
              <a:spLocks noChangeShapeType="1"/>
            </p:cNvSpPr>
            <p:nvPr/>
          </p:nvSpPr>
          <p:spPr bwMode="auto">
            <a:xfrm flipH="1">
              <a:off x="3943" y="1969"/>
              <a:ext cx="1" cy="1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55" name="Line 8"/>
            <p:cNvSpPr>
              <a:spLocks noChangeShapeType="1"/>
            </p:cNvSpPr>
            <p:nvPr/>
          </p:nvSpPr>
          <p:spPr bwMode="auto">
            <a:xfrm flipV="1">
              <a:off x="2741" y="2218"/>
              <a:ext cx="117" cy="77"/>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56" name="Line 9"/>
            <p:cNvSpPr>
              <a:spLocks noChangeShapeType="1"/>
            </p:cNvSpPr>
            <p:nvPr/>
          </p:nvSpPr>
          <p:spPr bwMode="auto">
            <a:xfrm flipH="1">
              <a:off x="2975" y="1911"/>
              <a:ext cx="196"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57" name="Text Box 10"/>
            <p:cNvSpPr txBox="1">
              <a:spLocks noChangeArrowheads="1"/>
            </p:cNvSpPr>
            <p:nvPr/>
          </p:nvSpPr>
          <p:spPr bwMode="auto">
            <a:xfrm>
              <a:off x="3159" y="1740"/>
              <a:ext cx="4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14358" name="Line 11"/>
            <p:cNvSpPr>
              <a:spLocks noChangeShapeType="1"/>
            </p:cNvSpPr>
            <p:nvPr/>
          </p:nvSpPr>
          <p:spPr bwMode="auto">
            <a:xfrm flipH="1">
              <a:off x="1296" y="1584"/>
              <a:ext cx="1824"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59" name="Oval 12"/>
            <p:cNvSpPr>
              <a:spLocks noChangeArrowheads="1"/>
            </p:cNvSpPr>
            <p:nvPr/>
          </p:nvSpPr>
          <p:spPr bwMode="auto">
            <a:xfrm rot="-5400000">
              <a:off x="3849" y="1773"/>
              <a:ext cx="190" cy="16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4360" name="Text Box 13"/>
            <p:cNvSpPr txBox="1">
              <a:spLocks noChangeArrowheads="1"/>
            </p:cNvSpPr>
            <p:nvPr/>
          </p:nvSpPr>
          <p:spPr bwMode="auto">
            <a:xfrm>
              <a:off x="3679" y="1207"/>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14361" name="Text Box 14"/>
            <p:cNvSpPr txBox="1">
              <a:spLocks noChangeArrowheads="1"/>
            </p:cNvSpPr>
            <p:nvPr/>
          </p:nvSpPr>
          <p:spPr bwMode="auto">
            <a:xfrm>
              <a:off x="3930" y="215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14362" name="Rectangle 15"/>
            <p:cNvSpPr>
              <a:spLocks noChangeArrowheads="1"/>
            </p:cNvSpPr>
            <p:nvPr/>
          </p:nvSpPr>
          <p:spPr bwMode="auto">
            <a:xfrm>
              <a:off x="2232" y="2295"/>
              <a:ext cx="511" cy="28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4363" name="Line 16"/>
            <p:cNvSpPr>
              <a:spLocks noChangeShapeType="1"/>
            </p:cNvSpPr>
            <p:nvPr/>
          </p:nvSpPr>
          <p:spPr bwMode="auto">
            <a:xfrm flipH="1" flipV="1">
              <a:off x="1392" y="2448"/>
              <a:ext cx="84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64" name="Line 17"/>
            <p:cNvSpPr>
              <a:spLocks noChangeShapeType="1"/>
            </p:cNvSpPr>
            <p:nvPr/>
          </p:nvSpPr>
          <p:spPr bwMode="auto">
            <a:xfrm>
              <a:off x="1392" y="1595"/>
              <a:ext cx="0" cy="1051"/>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65" name="Text Box 18"/>
            <p:cNvSpPr txBox="1">
              <a:spLocks noChangeArrowheads="1"/>
            </p:cNvSpPr>
            <p:nvPr/>
          </p:nvSpPr>
          <p:spPr bwMode="auto">
            <a:xfrm>
              <a:off x="2208" y="2306"/>
              <a:ext cx="5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W(z)</a:t>
              </a:r>
            </a:p>
          </p:txBody>
        </p:sp>
        <p:sp>
          <p:nvSpPr>
            <p:cNvPr id="14366" name="Text Box 19"/>
            <p:cNvSpPr txBox="1">
              <a:spLocks noChangeArrowheads="1"/>
            </p:cNvSpPr>
            <p:nvPr/>
          </p:nvSpPr>
          <p:spPr bwMode="auto">
            <a:xfrm>
              <a:off x="2758" y="2401"/>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14367" name="Line 20"/>
            <p:cNvSpPr>
              <a:spLocks noChangeShapeType="1"/>
            </p:cNvSpPr>
            <p:nvPr/>
          </p:nvSpPr>
          <p:spPr bwMode="auto">
            <a:xfrm flipH="1" flipV="1">
              <a:off x="2741" y="2448"/>
              <a:ext cx="234"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68" name="Line 21"/>
            <p:cNvSpPr>
              <a:spLocks noChangeShapeType="1"/>
            </p:cNvSpPr>
            <p:nvPr/>
          </p:nvSpPr>
          <p:spPr bwMode="auto">
            <a:xfrm>
              <a:off x="2975" y="1911"/>
              <a:ext cx="0" cy="53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69" name="Line 22"/>
            <p:cNvSpPr>
              <a:spLocks noChangeShapeType="1"/>
            </p:cNvSpPr>
            <p:nvPr/>
          </p:nvSpPr>
          <p:spPr bwMode="auto">
            <a:xfrm flipH="1">
              <a:off x="2112" y="2641"/>
              <a:ext cx="4" cy="421"/>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70" name="Line 23"/>
            <p:cNvSpPr>
              <a:spLocks noChangeShapeType="1"/>
            </p:cNvSpPr>
            <p:nvPr/>
          </p:nvSpPr>
          <p:spPr bwMode="auto">
            <a:xfrm flipH="1" flipV="1">
              <a:off x="2208" y="3155"/>
              <a:ext cx="1728"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71" name="Line 26"/>
            <p:cNvSpPr>
              <a:spLocks noChangeShapeType="1"/>
            </p:cNvSpPr>
            <p:nvPr/>
          </p:nvSpPr>
          <p:spPr bwMode="auto">
            <a:xfrm flipV="1">
              <a:off x="2116" y="2564"/>
              <a:ext cx="116" cy="77"/>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72" name="Text Box 27"/>
            <p:cNvSpPr txBox="1">
              <a:spLocks noChangeArrowheads="1"/>
            </p:cNvSpPr>
            <p:nvPr/>
          </p:nvSpPr>
          <p:spPr bwMode="auto">
            <a:xfrm>
              <a:off x="1872" y="2178"/>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14373" name="Rectangle 28"/>
            <p:cNvSpPr>
              <a:spLocks noChangeArrowheads="1"/>
            </p:cNvSpPr>
            <p:nvPr/>
          </p:nvSpPr>
          <p:spPr bwMode="auto">
            <a:xfrm>
              <a:off x="3149" y="1762"/>
              <a:ext cx="510" cy="28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4374" name="Line 29"/>
            <p:cNvSpPr>
              <a:spLocks noChangeShapeType="1"/>
            </p:cNvSpPr>
            <p:nvPr/>
          </p:nvSpPr>
          <p:spPr bwMode="auto">
            <a:xfrm flipH="1">
              <a:off x="3657" y="188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75" name="Rectangle 30"/>
            <p:cNvSpPr>
              <a:spLocks noChangeArrowheads="1"/>
            </p:cNvSpPr>
            <p:nvPr/>
          </p:nvSpPr>
          <p:spPr bwMode="auto">
            <a:xfrm>
              <a:off x="3149" y="1433"/>
              <a:ext cx="510" cy="28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4376" name="Text Box 31"/>
            <p:cNvSpPr txBox="1">
              <a:spLocks noChangeArrowheads="1"/>
            </p:cNvSpPr>
            <p:nvPr/>
          </p:nvSpPr>
          <p:spPr bwMode="auto">
            <a:xfrm>
              <a:off x="3163" y="1455"/>
              <a:ext cx="47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P(z)</a:t>
              </a:r>
            </a:p>
          </p:txBody>
        </p:sp>
        <p:sp>
          <p:nvSpPr>
            <p:cNvPr id="14377" name="Line 32"/>
            <p:cNvSpPr>
              <a:spLocks noChangeShapeType="1"/>
            </p:cNvSpPr>
            <p:nvPr/>
          </p:nvSpPr>
          <p:spPr bwMode="auto">
            <a:xfrm flipH="1" flipV="1">
              <a:off x="3663" y="1550"/>
              <a:ext cx="287"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78" name="Line 33"/>
            <p:cNvSpPr>
              <a:spLocks noChangeShapeType="1"/>
            </p:cNvSpPr>
            <p:nvPr/>
          </p:nvSpPr>
          <p:spPr bwMode="auto">
            <a:xfrm flipV="1">
              <a:off x="3944" y="1557"/>
              <a:ext cx="0" cy="20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79" name="Line 34"/>
            <p:cNvSpPr>
              <a:spLocks noChangeShapeType="1"/>
            </p:cNvSpPr>
            <p:nvPr/>
          </p:nvSpPr>
          <p:spPr bwMode="auto">
            <a:xfrm flipH="1">
              <a:off x="4027" y="1886"/>
              <a:ext cx="203" cy="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80" name="Rectangle 36"/>
            <p:cNvSpPr>
              <a:spLocks noChangeArrowheads="1"/>
            </p:cNvSpPr>
            <p:nvPr/>
          </p:nvSpPr>
          <p:spPr bwMode="auto">
            <a:xfrm>
              <a:off x="1152" y="2646"/>
              <a:ext cx="510" cy="28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4381" name="Text Box 37"/>
            <p:cNvSpPr txBox="1">
              <a:spLocks noChangeArrowheads="1"/>
            </p:cNvSpPr>
            <p:nvPr/>
          </p:nvSpPr>
          <p:spPr bwMode="auto">
            <a:xfrm>
              <a:off x="1132" y="2639"/>
              <a:ext cx="58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ltLang="ja-JP" dirty="0">
                  <a:solidFill>
                    <a:srgbClr val="FFFF66"/>
                  </a:solidFill>
                </a:rPr>
                <a:t>H</a:t>
              </a:r>
              <a:r>
                <a:rPr lang="ja-JP" altLang="en-US" dirty="0">
                  <a:solidFill>
                    <a:srgbClr val="FFFF66"/>
                  </a:solidFill>
                </a:rPr>
                <a:t>’</a:t>
              </a:r>
              <a:r>
                <a:rPr lang="en-US" altLang="ja-JP" dirty="0">
                  <a:solidFill>
                    <a:srgbClr val="FFFF66"/>
                  </a:solidFill>
                </a:rPr>
                <a:t>(z)</a:t>
              </a:r>
              <a:endParaRPr lang="en-US" dirty="0">
                <a:solidFill>
                  <a:srgbClr val="FFFF66"/>
                </a:solidFill>
              </a:endParaRPr>
            </a:p>
          </p:txBody>
        </p:sp>
        <p:sp>
          <p:nvSpPr>
            <p:cNvPr id="14382" name="Oval 38"/>
            <p:cNvSpPr>
              <a:spLocks noChangeArrowheads="1"/>
            </p:cNvSpPr>
            <p:nvPr/>
          </p:nvSpPr>
          <p:spPr bwMode="auto">
            <a:xfrm rot="-5400000">
              <a:off x="2005" y="3073"/>
              <a:ext cx="190" cy="16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4383" name="Line 39"/>
            <p:cNvSpPr>
              <a:spLocks noChangeShapeType="1"/>
            </p:cNvSpPr>
            <p:nvPr/>
          </p:nvSpPr>
          <p:spPr bwMode="auto">
            <a:xfrm flipH="1" flipV="1">
              <a:off x="1392" y="2923"/>
              <a:ext cx="0" cy="232"/>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84" name="Line 40"/>
            <p:cNvSpPr>
              <a:spLocks noChangeShapeType="1"/>
            </p:cNvSpPr>
            <p:nvPr/>
          </p:nvSpPr>
          <p:spPr bwMode="auto">
            <a:xfrm flipH="1" flipV="1">
              <a:off x="1388" y="3162"/>
              <a:ext cx="603" cy="2"/>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85" name="Text Box 41"/>
            <p:cNvSpPr txBox="1">
              <a:spLocks noChangeArrowheads="1"/>
            </p:cNvSpPr>
            <p:nvPr/>
          </p:nvSpPr>
          <p:spPr bwMode="auto">
            <a:xfrm>
              <a:off x="2009" y="3045"/>
              <a:ext cx="196"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800">
                  <a:solidFill>
                    <a:srgbClr val="FFFF66"/>
                  </a:solidFill>
                </a:rPr>
                <a:t>x</a:t>
              </a:r>
              <a:endParaRPr lang="en-US">
                <a:solidFill>
                  <a:srgbClr val="FFFF66"/>
                </a:solidFill>
              </a:endParaRPr>
            </a:p>
          </p:txBody>
        </p:sp>
        <p:graphicFrame>
          <p:nvGraphicFramePr>
            <p:cNvPr id="14386" name="Object 42"/>
            <p:cNvGraphicFramePr>
              <a:graphicFrameLocks noChangeAspect="1"/>
            </p:cNvGraphicFramePr>
            <p:nvPr>
              <p:extLst>
                <p:ext uri="{D42A27DB-BD31-4B8C-83A1-F6EECF244321}">
                  <p14:modId xmlns:p14="http://schemas.microsoft.com/office/powerpoint/2010/main" val="397710991"/>
                </p:ext>
              </p:extLst>
            </p:nvPr>
          </p:nvGraphicFramePr>
          <p:xfrm>
            <a:off x="1746" y="2820"/>
            <a:ext cx="219" cy="247"/>
          </p:xfrm>
          <a:graphic>
            <a:graphicData uri="http://schemas.openxmlformats.org/presentationml/2006/ole">
              <mc:AlternateContent xmlns:mc="http://schemas.openxmlformats.org/markup-compatibility/2006">
                <mc:Choice xmlns:v="urn:schemas-microsoft-com:vml" Requires="v">
                  <p:oleObj name="Equation" r:id="rId4" imgW="203024" imgH="253780" progId="Equation.3">
                    <p:embed/>
                  </p:oleObj>
                </mc:Choice>
                <mc:Fallback>
                  <p:oleObj name="Equation" r:id="rId4" imgW="203024" imgH="253780" progId="Equation.3">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 y="2820"/>
                          <a:ext cx="219" cy="247"/>
                        </a:xfrm>
                        <a:prstGeom prst="rect">
                          <a:avLst/>
                        </a:prstGeom>
                        <a:solidFill>
                          <a:srgbClr val="FFFF66"/>
                        </a:solidFill>
                        <a:ln>
                          <a:noFill/>
                        </a:ln>
                        <a:effectLst/>
                      </p:spPr>
                    </p:pic>
                  </p:oleObj>
                </mc:Fallback>
              </mc:AlternateContent>
            </a:graphicData>
          </a:graphic>
        </p:graphicFrame>
      </p:grpSp>
      <p:pic>
        <p:nvPicPr>
          <p:cNvPr id="14340"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2060575"/>
            <a:ext cx="528638"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341" name="Group 9"/>
          <p:cNvGrpSpPr>
            <a:grpSpLocks/>
          </p:cNvGrpSpPr>
          <p:nvPr/>
        </p:nvGrpSpPr>
        <p:grpSpPr bwMode="auto">
          <a:xfrm>
            <a:off x="4356100" y="2997200"/>
            <a:ext cx="215900" cy="431800"/>
            <a:chOff x="2448" y="1392"/>
            <a:chExt cx="288" cy="672"/>
          </a:xfrm>
        </p:grpSpPr>
        <p:sp>
          <p:nvSpPr>
            <p:cNvPr id="14349" name="Rectangle 10"/>
            <p:cNvSpPr>
              <a:spLocks noChangeArrowheads="1"/>
            </p:cNvSpPr>
            <p:nvPr/>
          </p:nvSpPr>
          <p:spPr bwMode="auto">
            <a:xfrm>
              <a:off x="2448" y="1536"/>
              <a:ext cx="145" cy="385"/>
            </a:xfrm>
            <a:prstGeom prst="rect">
              <a:avLst/>
            </a:prstGeom>
            <a:noFill/>
            <a:ln w="1905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4350" name="Line 11"/>
            <p:cNvSpPr>
              <a:spLocks noChangeShapeType="1"/>
            </p:cNvSpPr>
            <p:nvPr/>
          </p:nvSpPr>
          <p:spPr bwMode="auto">
            <a:xfrm>
              <a:off x="2736" y="1392"/>
              <a:ext cx="0" cy="672"/>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51" name="Line 12"/>
            <p:cNvSpPr>
              <a:spLocks noChangeShapeType="1"/>
            </p:cNvSpPr>
            <p:nvPr/>
          </p:nvSpPr>
          <p:spPr bwMode="auto">
            <a:xfrm>
              <a:off x="2593" y="1920"/>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4352" name="Line 13"/>
            <p:cNvSpPr>
              <a:spLocks noChangeShapeType="1"/>
            </p:cNvSpPr>
            <p:nvPr/>
          </p:nvSpPr>
          <p:spPr bwMode="auto">
            <a:xfrm flipH="1">
              <a:off x="2593" y="1392"/>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14342" name="Group 17"/>
          <p:cNvGrpSpPr>
            <a:grpSpLocks/>
          </p:cNvGrpSpPr>
          <p:nvPr/>
        </p:nvGrpSpPr>
        <p:grpSpPr bwMode="auto">
          <a:xfrm rot="-5400000">
            <a:off x="2304257" y="3104356"/>
            <a:ext cx="215900" cy="287337"/>
            <a:chOff x="3598" y="2331"/>
            <a:chExt cx="151" cy="192"/>
          </a:xfrm>
        </p:grpSpPr>
        <p:sp>
          <p:nvSpPr>
            <p:cNvPr id="14347" name="Oval 18"/>
            <p:cNvSpPr>
              <a:spLocks noChangeArrowheads="1"/>
            </p:cNvSpPr>
            <p:nvPr/>
          </p:nvSpPr>
          <p:spPr bwMode="auto">
            <a:xfrm>
              <a:off x="359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4348" name="Line 19"/>
            <p:cNvSpPr>
              <a:spLocks noChangeShapeType="1"/>
            </p:cNvSpPr>
            <p:nvPr/>
          </p:nvSpPr>
          <p:spPr bwMode="auto">
            <a:xfrm>
              <a:off x="3749"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14343" name="Group 17"/>
          <p:cNvGrpSpPr>
            <a:grpSpLocks/>
          </p:cNvGrpSpPr>
          <p:nvPr/>
        </p:nvGrpSpPr>
        <p:grpSpPr bwMode="auto">
          <a:xfrm rot="-5400000">
            <a:off x="6407944" y="3105944"/>
            <a:ext cx="215900" cy="287338"/>
            <a:chOff x="3648" y="2331"/>
            <a:chExt cx="151" cy="192"/>
          </a:xfrm>
        </p:grpSpPr>
        <p:sp>
          <p:nvSpPr>
            <p:cNvPr id="14345" name="Oval 18"/>
            <p:cNvSpPr>
              <a:spLocks noChangeArrowheads="1"/>
            </p:cNvSpPr>
            <p:nvPr/>
          </p:nvSpPr>
          <p:spPr bwMode="auto">
            <a:xfrm>
              <a:off x="364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4346" name="Line 19"/>
            <p:cNvSpPr>
              <a:spLocks noChangeShapeType="1"/>
            </p:cNvSpPr>
            <p:nvPr/>
          </p:nvSpPr>
          <p:spPr bwMode="auto">
            <a:xfrm>
              <a:off x="3798"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54" name="Rectangle 2"/>
          <p:cNvSpPr>
            <a:spLocks noGrp="1" noChangeArrowheads="1"/>
          </p:cNvSpPr>
          <p:nvPr>
            <p:ph type="title"/>
          </p:nvPr>
        </p:nvSpPr>
        <p:spPr>
          <a:solidFill>
            <a:schemeClr val="bg1"/>
          </a:solidFill>
        </p:spPr>
        <p:txBody>
          <a:bodyPr/>
          <a:lstStyle/>
          <a:p>
            <a:pPr>
              <a:defRPr/>
            </a:pPr>
            <a:r>
              <a:rPr lang="en-US" dirty="0">
                <a:solidFill>
                  <a:srgbClr val="081D58"/>
                </a:solidFill>
              </a:rPr>
              <a:t>PS: Interpretation</a:t>
            </a:r>
            <a:endParaRPr lang="en-US" dirty="0">
              <a:solidFill>
                <a:srgbClr val="081D58"/>
              </a:solidFill>
              <a:cs typeface="+mj-cs"/>
            </a:endParaRPr>
          </a:p>
        </p:txBody>
      </p:sp>
      <p:graphicFrame>
        <p:nvGraphicFramePr>
          <p:cNvPr id="55" name="Object 34"/>
          <p:cNvGraphicFramePr>
            <a:graphicFrameLocks noChangeAspect="1"/>
          </p:cNvGraphicFramePr>
          <p:nvPr>
            <p:extLst>
              <p:ext uri="{D42A27DB-BD31-4B8C-83A1-F6EECF244321}">
                <p14:modId xmlns:p14="http://schemas.microsoft.com/office/powerpoint/2010/main" val="4080566799"/>
              </p:ext>
            </p:extLst>
          </p:nvPr>
        </p:nvGraphicFramePr>
        <p:xfrm>
          <a:off x="3616835" y="4512105"/>
          <a:ext cx="2467333" cy="339486"/>
        </p:xfrm>
        <a:graphic>
          <a:graphicData uri="http://schemas.openxmlformats.org/presentationml/2006/ole">
            <mc:AlternateContent xmlns:mc="http://schemas.openxmlformats.org/markup-compatibility/2006">
              <mc:Choice xmlns:v="urn:schemas-microsoft-com:vml" Requires="v">
                <p:oleObj name="Equation" r:id="rId7" imgW="1574800" imgH="215900" progId="Equation.3">
                  <p:embed/>
                </p:oleObj>
              </mc:Choice>
              <mc:Fallback>
                <p:oleObj name="Equation" r:id="rId7" imgW="1574800" imgH="215900" progId="Equation.3">
                  <p:embed/>
                  <p:pic>
                    <p:nvPicPr>
                      <p:cNvPr id="0" name=""/>
                      <p:cNvPicPr>
                        <a:picLocks noChangeAspect="1" noChangeArrowheads="1"/>
                      </p:cNvPicPr>
                      <p:nvPr/>
                    </p:nvPicPr>
                    <p:blipFill>
                      <a:blip r:embed="rId8"/>
                      <a:srcRect/>
                      <a:stretch>
                        <a:fillRect/>
                      </a:stretch>
                    </p:blipFill>
                    <p:spPr bwMode="auto">
                      <a:xfrm>
                        <a:off x="3616835" y="4512105"/>
                        <a:ext cx="2467333" cy="339486"/>
                      </a:xfrm>
                      <a:prstGeom prst="rect">
                        <a:avLst/>
                      </a:prstGeom>
                      <a:solidFill>
                        <a:srgbClr val="FFFF66"/>
                      </a:solidFill>
                      <a:ln>
                        <a:noFill/>
                      </a:ln>
                      <a:effec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1"/>
          </p:nvPr>
        </p:nvSpPr>
        <p:spPr>
          <a:xfrm>
            <a:off x="304800" y="1019770"/>
            <a:ext cx="8588375" cy="5289550"/>
          </a:xfrm>
        </p:spPr>
        <p:txBody>
          <a:bodyPr/>
          <a:lstStyle/>
          <a:p>
            <a:pPr lvl="1"/>
            <a:r>
              <a:rPr lang="sv-SE" sz="2000" b="0" dirty="0" err="1"/>
              <a:t>Convergence</a:t>
            </a:r>
            <a:r>
              <a:rPr lang="sv-SE" sz="2000" b="0" dirty="0"/>
              <a:t> is </a:t>
            </a:r>
            <a:r>
              <a:rPr lang="sv-SE" sz="2000" b="0" dirty="0" err="1"/>
              <a:t>dependent</a:t>
            </a:r>
            <a:r>
              <a:rPr lang="sv-SE" sz="2000" b="0" dirty="0"/>
              <a:t> on </a:t>
            </a:r>
            <a:r>
              <a:rPr lang="sv-SE" sz="2000" b="0" dirty="0" err="1"/>
              <a:t>secondary</a:t>
            </a:r>
            <a:r>
              <a:rPr lang="sv-SE" sz="2000" b="0" dirty="0"/>
              <a:t> </a:t>
            </a:r>
            <a:r>
              <a:rPr lang="sv-SE" sz="2000" b="0" dirty="0" err="1"/>
              <a:t>path</a:t>
            </a:r>
            <a:r>
              <a:rPr lang="sv-SE" sz="2000" b="0" dirty="0"/>
              <a:t>. Step </a:t>
            </a:r>
            <a:r>
              <a:rPr lang="sv-SE" sz="2000" b="0" dirty="0" err="1"/>
              <a:t>size</a:t>
            </a:r>
            <a:r>
              <a:rPr lang="sv-SE" sz="2000" b="0" dirty="0"/>
              <a:t> </a:t>
            </a:r>
            <a:r>
              <a:rPr lang="sv-SE" sz="2000" b="0" dirty="0" err="1"/>
              <a:t>bounds</a:t>
            </a:r>
            <a:r>
              <a:rPr lang="sv-SE" sz="2000" b="0" dirty="0"/>
              <a:t> </a:t>
            </a:r>
            <a:r>
              <a:rPr lang="sv-SE" sz="2000" b="0" dirty="0" err="1"/>
              <a:t>assuming</a:t>
            </a:r>
            <a:r>
              <a:rPr lang="sv-SE" sz="2000" b="0" dirty="0"/>
              <a:t> </a:t>
            </a:r>
            <a:r>
              <a:rPr lang="sv-SE" sz="2000" b="0" dirty="0" err="1"/>
              <a:t>white</a:t>
            </a:r>
            <a:r>
              <a:rPr lang="sv-SE" sz="2000" b="0" dirty="0"/>
              <a:t> </a:t>
            </a:r>
            <a:r>
              <a:rPr lang="sv-SE" sz="2000" b="0" dirty="0" err="1"/>
              <a:t>reference</a:t>
            </a:r>
            <a:r>
              <a:rPr lang="sv-SE" sz="2000" b="0" dirty="0"/>
              <a:t> signal [1]</a:t>
            </a:r>
          </a:p>
          <a:p>
            <a:pPr lvl="1"/>
            <a:endParaRPr lang="en-US" dirty="0">
              <a:latin typeface="Arial" charset="0"/>
              <a:ea typeface="ＭＳ Ｐゴシック" charset="0"/>
            </a:endParaRPr>
          </a:p>
          <a:p>
            <a:pPr lvl="1">
              <a:buFontTx/>
              <a:buNone/>
            </a:pPr>
            <a:endParaRPr lang="en-US" dirty="0">
              <a:latin typeface="Arial" charset="0"/>
              <a:ea typeface="ＭＳ Ｐゴシック" charset="0"/>
            </a:endParaRPr>
          </a:p>
          <a:p>
            <a:pPr lvl="1">
              <a:spcBef>
                <a:spcPts val="1775"/>
              </a:spcBef>
              <a:buFontTx/>
              <a:buNone/>
            </a:pPr>
            <a:r>
              <a:rPr lang="en-US" dirty="0">
                <a:latin typeface="Arial" charset="0"/>
                <a:ea typeface="ＭＳ Ｐゴシック" charset="0"/>
              </a:rPr>
              <a:t>    </a:t>
            </a:r>
          </a:p>
          <a:p>
            <a:pPr lvl="1">
              <a:spcBef>
                <a:spcPts val="600"/>
              </a:spcBef>
              <a:buFontTx/>
              <a:buNone/>
            </a:pPr>
            <a:r>
              <a:rPr lang="en-US" dirty="0">
                <a:latin typeface="Arial" charset="0"/>
                <a:ea typeface="ＭＳ Ｐゴシック" charset="0"/>
              </a:rPr>
              <a:t> </a:t>
            </a:r>
            <a:r>
              <a:rPr lang="en-US" altLang="ja-JP" sz="2000" dirty="0">
                <a:latin typeface="Arial" charset="0"/>
                <a:ea typeface="ＭＳ Ｐゴシック" charset="0"/>
              </a:rPr>
              <a:t>   </a:t>
            </a:r>
            <a:r>
              <a:rPr lang="en-US" altLang="ja-JP" sz="1400" dirty="0">
                <a:latin typeface="Arial" charset="0"/>
                <a:ea typeface="ＭＳ Ｐゴシック" charset="0"/>
              </a:rPr>
              <a:t> </a:t>
            </a:r>
            <a:r>
              <a:rPr lang="en-US" altLang="ja-JP" sz="2000" dirty="0">
                <a:latin typeface="Arial" charset="0"/>
                <a:ea typeface="ＭＳ Ｐゴシック" charset="0"/>
              </a:rPr>
              <a:t>hence (long) H(z) implies smaller μ &amp; slower convergence</a:t>
            </a:r>
          </a:p>
          <a:p>
            <a:pPr lvl="1">
              <a:spcBef>
                <a:spcPts val="1800"/>
              </a:spcBef>
            </a:pPr>
            <a:r>
              <a:rPr lang="en-US" sz="2000" dirty="0">
                <a:latin typeface="Arial" charset="0"/>
                <a:ea typeface="ＭＳ Ｐゴシック" charset="0"/>
              </a:rPr>
              <a:t>Stability also affected by the accuracy of </a:t>
            </a:r>
            <a:r>
              <a:rPr lang="en-US" altLang="ja-JP" sz="2000" dirty="0">
                <a:latin typeface="Arial" charset="0"/>
                <a:ea typeface="ＭＳ Ｐゴシック" charset="0"/>
              </a:rPr>
              <a:t>secondary path estimate </a:t>
            </a:r>
            <a:r>
              <a:rPr lang="en-US" sz="2000" dirty="0">
                <a:latin typeface="Arial" charset="0"/>
                <a:ea typeface="ＭＳ Ｐゴシック" charset="0"/>
              </a:rPr>
              <a:t>H</a:t>
            </a:r>
            <a:r>
              <a:rPr lang="ja-JP" altLang="en-US" sz="2000" dirty="0">
                <a:latin typeface="Arial" charset="0"/>
                <a:ea typeface="ＭＳ Ｐゴシック" charset="0"/>
              </a:rPr>
              <a:t>’</a:t>
            </a:r>
            <a:r>
              <a:rPr lang="en-US" altLang="ja-JP" sz="2000" dirty="0">
                <a:latin typeface="Arial" charset="0"/>
                <a:ea typeface="ＭＳ Ｐゴシック" charset="0"/>
              </a:rPr>
              <a:t>(z). </a:t>
            </a:r>
            <a:r>
              <a:rPr lang="en-US" sz="2000" dirty="0">
                <a:latin typeface="Arial" charset="0"/>
                <a:ea typeface="ＭＳ Ｐゴシック" charset="0"/>
              </a:rPr>
              <a:t>Filtered-X LMS found to be</a:t>
            </a:r>
            <a:r>
              <a:rPr lang="en-US" altLang="ja-JP" sz="2000" dirty="0">
                <a:latin typeface="Arial" charset="0"/>
                <a:ea typeface="ＭＳ Ｐゴシック" charset="0"/>
              </a:rPr>
              <a:t> robust to errors in H</a:t>
            </a:r>
            <a:r>
              <a:rPr lang="ja-JP" altLang="en-US" sz="2000" dirty="0">
                <a:latin typeface="Arial" charset="0"/>
                <a:ea typeface="ＭＳ Ｐゴシック" charset="0"/>
              </a:rPr>
              <a:t>’</a:t>
            </a:r>
            <a:r>
              <a:rPr lang="en-US" altLang="ja-JP" sz="2000" dirty="0">
                <a:latin typeface="Arial" charset="0"/>
                <a:ea typeface="ＭＳ Ｐゴシック" charset="0"/>
              </a:rPr>
              <a:t>(z)</a:t>
            </a:r>
            <a:r>
              <a:rPr lang="mr-IN" altLang="ja-JP" sz="2000" dirty="0">
                <a:latin typeface="Arial" charset="0"/>
                <a:ea typeface="ＭＳ Ｐゴシック" charset="0"/>
              </a:rPr>
              <a:t>…</a:t>
            </a:r>
            <a:r>
              <a:rPr lang="en-US" sz="2000" dirty="0">
                <a:latin typeface="Arial" charset="0"/>
                <a:ea typeface="ＭＳ Ｐゴシック" charset="0"/>
              </a:rPr>
              <a:t>   </a:t>
            </a:r>
            <a:r>
              <a:rPr lang="en-US" sz="1400" dirty="0">
                <a:latin typeface="Arial" charset="0"/>
                <a:ea typeface="ＭＳ Ｐゴシック" charset="0"/>
              </a:rPr>
              <a:t>(details omitted)</a:t>
            </a:r>
          </a:p>
          <a:p>
            <a:pPr lvl="1">
              <a:spcBef>
                <a:spcPts val="1800"/>
              </a:spcBef>
            </a:pPr>
            <a:r>
              <a:rPr lang="en-US" sz="2000" dirty="0">
                <a:latin typeface="Arial" charset="0"/>
                <a:ea typeface="ＭＳ Ｐゴシック" charset="0"/>
              </a:rPr>
              <a:t>Note that adaptation in “first-H’(z)-then-W(z)” (as in p.24) relies on error signal (e) from “first-W(z)-then-H(z)”, which is inconsistent</a:t>
            </a:r>
            <a:r>
              <a:rPr lang="mr-IN" sz="2000" dirty="0">
                <a:latin typeface="Arial" charset="0"/>
                <a:ea typeface="ＭＳ Ｐゴシック" charset="0"/>
              </a:rPr>
              <a:t>…</a:t>
            </a:r>
            <a:endParaRPr lang="en-US" sz="1400" dirty="0">
              <a:latin typeface="Arial" charset="0"/>
              <a:ea typeface="ＭＳ Ｐゴシック" charset="0"/>
            </a:endParaRPr>
          </a:p>
          <a:p>
            <a:pPr lvl="1"/>
            <a:endParaRPr lang="en-US" sz="1400" dirty="0">
              <a:latin typeface="Arial" charset="0"/>
              <a:ea typeface="ＭＳ Ｐゴシック" charset="0"/>
            </a:endParaRPr>
          </a:p>
        </p:txBody>
      </p:sp>
      <p:sp>
        <p:nvSpPr>
          <p:cNvPr id="7" name="Rectangle 2"/>
          <p:cNvSpPr>
            <a:spLocks noGrp="1" noChangeArrowheads="1"/>
          </p:cNvSpPr>
          <p:nvPr>
            <p:ph type="title"/>
          </p:nvPr>
        </p:nvSpPr>
        <p:spPr/>
        <p:txBody>
          <a:bodyPr/>
          <a:lstStyle/>
          <a:p>
            <a:pPr>
              <a:defRPr/>
            </a:pPr>
            <a:r>
              <a:rPr lang="en-US" dirty="0" err="1"/>
              <a:t>Feedforward</a:t>
            </a:r>
            <a:r>
              <a:rPr lang="en-US" dirty="0"/>
              <a:t> ANC </a:t>
            </a:r>
            <a:r>
              <a:rPr lang="mr-IN" dirty="0"/>
              <a:t>–</a:t>
            </a:r>
            <a:r>
              <a:rPr lang="en-US" dirty="0"/>
              <a:t> Filtered-x LMS</a:t>
            </a:r>
            <a:endParaRPr lang="en-US" dirty="0">
              <a:cs typeface="+mj-cs"/>
            </a:endParaRPr>
          </a:p>
        </p:txBody>
      </p:sp>
      <p:grpSp>
        <p:nvGrpSpPr>
          <p:cNvPr id="5" name="Group 4">
            <a:extLst>
              <a:ext uri="{FF2B5EF4-FFF2-40B4-BE49-F238E27FC236}">
                <a16:creationId xmlns:a16="http://schemas.microsoft.com/office/drawing/2014/main" id="{69E79848-1838-458A-BE79-A0674A7CEED8}"/>
              </a:ext>
            </a:extLst>
          </p:cNvPr>
          <p:cNvGrpSpPr/>
          <p:nvPr/>
        </p:nvGrpSpPr>
        <p:grpSpPr>
          <a:xfrm>
            <a:off x="1377535" y="2156272"/>
            <a:ext cx="6660347" cy="1200720"/>
            <a:chOff x="1377535" y="2156272"/>
            <a:chExt cx="6660347" cy="1200720"/>
          </a:xfrm>
        </p:grpSpPr>
        <p:pic>
          <p:nvPicPr>
            <p:cNvPr id="4" name="Picture 3"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0 &lt; \mu &lt; \frac{2}{(I + 2\Delta_{eq}) P_{x^f}}&#10;\]&#10;&#10;\end{document}" title="IguanaTex Bitmap Display">
              <a:extLst>
                <a:ext uri="{FF2B5EF4-FFF2-40B4-BE49-F238E27FC236}">
                  <a16:creationId xmlns:a16="http://schemas.microsoft.com/office/drawing/2014/main" id="{DBB56AAB-9572-44B2-B631-BB41565201A6}"/>
                </a:ext>
              </a:extLst>
            </p:cNvPr>
            <p:cNvPicPr>
              <a:picLocks noChangeAspect="1"/>
            </p:cNvPicPr>
            <p:nvPr>
              <p:custDataLst>
                <p:tags r:id="rId1"/>
              </p:custDataLst>
            </p:nvPr>
          </p:nvPicPr>
          <p:blipFill>
            <a:blip r:embed="rId3"/>
            <a:stretch>
              <a:fillRect/>
            </a:stretch>
          </p:blipFill>
          <p:spPr>
            <a:xfrm>
              <a:off x="1377535" y="2156272"/>
              <a:ext cx="3225225" cy="747238"/>
            </a:xfrm>
            <a:prstGeom prst="rect">
              <a:avLst/>
            </a:prstGeom>
            <a:solidFill>
              <a:srgbClr val="FFFFFF"/>
            </a:solidFill>
          </p:spPr>
        </p:pic>
        <p:sp>
          <p:nvSpPr>
            <p:cNvPr id="11" name="TextBox 10">
              <a:extLst>
                <a:ext uri="{FF2B5EF4-FFF2-40B4-BE49-F238E27FC236}">
                  <a16:creationId xmlns:a16="http://schemas.microsoft.com/office/drawing/2014/main" id="{B6A482B7-FB91-4461-BF3C-B8D14D7A8528}"/>
                </a:ext>
              </a:extLst>
            </p:cNvPr>
            <p:cNvSpPr txBox="1"/>
            <p:nvPr/>
          </p:nvSpPr>
          <p:spPr>
            <a:xfrm>
              <a:off x="3178502" y="3063407"/>
              <a:ext cx="4084812" cy="276999"/>
            </a:xfrm>
            <a:prstGeom prst="rect">
              <a:avLst/>
            </a:prstGeom>
            <a:noFill/>
          </p:spPr>
          <p:txBody>
            <a:bodyPr wrap="square" rtlCol="0">
              <a:spAutoFit/>
            </a:bodyPr>
            <a:lstStyle/>
            <a:p>
              <a:pPr algn="l"/>
              <a:r>
                <a:rPr lang="sv-SE" sz="1200" b="0" i="1" dirty="0" err="1">
                  <a:solidFill>
                    <a:schemeClr val="accent6">
                      <a:lumMod val="20000"/>
                      <a:lumOff val="80000"/>
                    </a:schemeClr>
                  </a:solidFill>
                </a:rPr>
                <a:t>Equivalent</a:t>
              </a:r>
              <a:r>
                <a:rPr lang="sv-SE" sz="1200" b="0" i="1" dirty="0">
                  <a:solidFill>
                    <a:schemeClr val="accent6">
                      <a:lumMod val="20000"/>
                      <a:lumOff val="80000"/>
                    </a:schemeClr>
                  </a:solidFill>
                </a:rPr>
                <a:t> </a:t>
              </a:r>
              <a:r>
                <a:rPr lang="sv-SE" sz="1200" b="0" i="1" dirty="0" err="1">
                  <a:solidFill>
                    <a:schemeClr val="accent6">
                      <a:lumMod val="20000"/>
                      <a:lumOff val="80000"/>
                    </a:schemeClr>
                  </a:solidFill>
                </a:rPr>
                <a:t>delay</a:t>
              </a:r>
              <a:r>
                <a:rPr lang="sv-SE" sz="1200" b="0" dirty="0">
                  <a:solidFill>
                    <a:schemeClr val="accent6">
                      <a:lumMod val="20000"/>
                      <a:lumOff val="80000"/>
                    </a:schemeClr>
                  </a:solidFill>
                </a:rPr>
                <a:t> </a:t>
              </a:r>
              <a:r>
                <a:rPr lang="sv-SE" sz="1200" b="0" dirty="0" err="1">
                  <a:solidFill>
                    <a:schemeClr val="accent6">
                      <a:lumMod val="20000"/>
                      <a:lumOff val="80000"/>
                    </a:schemeClr>
                  </a:solidFill>
                </a:rPr>
                <a:t>of</a:t>
              </a:r>
              <a:r>
                <a:rPr lang="sv-SE" sz="1200" b="0" dirty="0">
                  <a:solidFill>
                    <a:schemeClr val="accent6">
                      <a:lumMod val="20000"/>
                      <a:lumOff val="80000"/>
                    </a:schemeClr>
                  </a:solidFill>
                </a:rPr>
                <a:t> </a:t>
              </a:r>
              <a:r>
                <a:rPr lang="sv-SE" sz="1200" b="0" dirty="0" err="1">
                  <a:solidFill>
                    <a:schemeClr val="accent6">
                      <a:lumMod val="20000"/>
                      <a:lumOff val="80000"/>
                    </a:schemeClr>
                  </a:solidFill>
                </a:rPr>
                <a:t>secondary</a:t>
              </a:r>
              <a:r>
                <a:rPr lang="sv-SE" sz="1200" b="0" dirty="0">
                  <a:solidFill>
                    <a:schemeClr val="accent6">
                      <a:lumMod val="20000"/>
                      <a:lumOff val="80000"/>
                    </a:schemeClr>
                  </a:solidFill>
                </a:rPr>
                <a:t> </a:t>
              </a:r>
              <a:r>
                <a:rPr lang="sv-SE" sz="1200" b="0" dirty="0" err="1">
                  <a:solidFill>
                    <a:schemeClr val="accent6">
                      <a:lumMod val="20000"/>
                      <a:lumOff val="80000"/>
                    </a:schemeClr>
                  </a:solidFill>
                </a:rPr>
                <a:t>path</a:t>
              </a:r>
              <a:endParaRPr lang="sv-SE" sz="1200" b="0" dirty="0">
                <a:solidFill>
                  <a:schemeClr val="accent6">
                    <a:lumMod val="20000"/>
                    <a:lumOff val="80000"/>
                  </a:schemeClr>
                </a:solidFill>
              </a:endParaRPr>
            </a:p>
          </p:txBody>
        </p:sp>
        <p:sp>
          <p:nvSpPr>
            <p:cNvPr id="12" name="TextBox 11">
              <a:extLst>
                <a:ext uri="{FF2B5EF4-FFF2-40B4-BE49-F238E27FC236}">
                  <a16:creationId xmlns:a16="http://schemas.microsoft.com/office/drawing/2014/main" id="{0C4E4742-59F6-48E4-A41B-7EBC260FB2A8}"/>
                </a:ext>
              </a:extLst>
            </p:cNvPr>
            <p:cNvSpPr txBox="1"/>
            <p:nvPr/>
          </p:nvSpPr>
          <p:spPr>
            <a:xfrm>
              <a:off x="1515454" y="3079993"/>
              <a:ext cx="2553009" cy="276999"/>
            </a:xfrm>
            <a:prstGeom prst="rect">
              <a:avLst/>
            </a:prstGeom>
            <a:noFill/>
          </p:spPr>
          <p:txBody>
            <a:bodyPr wrap="square" rtlCol="0">
              <a:spAutoFit/>
            </a:bodyPr>
            <a:lstStyle/>
            <a:p>
              <a:pPr algn="l"/>
              <a:r>
                <a:rPr lang="sv-SE" sz="1200" b="0" dirty="0" err="1">
                  <a:solidFill>
                    <a:schemeClr val="accent6">
                      <a:lumMod val="20000"/>
                      <a:lumOff val="80000"/>
                    </a:schemeClr>
                  </a:solidFill>
                </a:rPr>
                <a:t>Length</a:t>
              </a:r>
              <a:r>
                <a:rPr lang="sv-SE" sz="1200" b="0" dirty="0">
                  <a:solidFill>
                    <a:schemeClr val="accent6">
                      <a:lumMod val="20000"/>
                      <a:lumOff val="80000"/>
                    </a:schemeClr>
                  </a:solidFill>
                </a:rPr>
                <a:t> </a:t>
              </a:r>
              <a:r>
                <a:rPr lang="sv-SE" sz="1200" b="0" dirty="0" err="1">
                  <a:solidFill>
                    <a:schemeClr val="accent6">
                      <a:lumMod val="20000"/>
                      <a:lumOff val="80000"/>
                    </a:schemeClr>
                  </a:solidFill>
                </a:rPr>
                <a:t>of</a:t>
              </a:r>
              <a:r>
                <a:rPr lang="sv-SE" sz="1200" b="0" dirty="0">
                  <a:solidFill>
                    <a:schemeClr val="accent6">
                      <a:lumMod val="20000"/>
                      <a:lumOff val="80000"/>
                    </a:schemeClr>
                  </a:solidFill>
                </a:rPr>
                <a:t> </a:t>
              </a:r>
              <a:r>
                <a:rPr lang="sv-SE" sz="1200" b="0" dirty="0" err="1">
                  <a:solidFill>
                    <a:schemeClr val="accent6">
                      <a:lumMod val="20000"/>
                      <a:lumOff val="80000"/>
                    </a:schemeClr>
                  </a:solidFill>
                </a:rPr>
                <a:t>control</a:t>
              </a:r>
              <a:r>
                <a:rPr lang="sv-SE" sz="1200" b="0" dirty="0">
                  <a:solidFill>
                    <a:schemeClr val="accent6">
                      <a:lumMod val="20000"/>
                      <a:lumOff val="80000"/>
                    </a:schemeClr>
                  </a:solidFill>
                </a:rPr>
                <a:t> filter</a:t>
              </a:r>
            </a:p>
          </p:txBody>
        </p:sp>
        <p:sp>
          <p:nvSpPr>
            <p:cNvPr id="13" name="TextBox 12">
              <a:extLst>
                <a:ext uri="{FF2B5EF4-FFF2-40B4-BE49-F238E27FC236}">
                  <a16:creationId xmlns:a16="http://schemas.microsoft.com/office/drawing/2014/main" id="{DBFB116E-5A0F-4BEE-A646-9F9BF7922413}"/>
                </a:ext>
              </a:extLst>
            </p:cNvPr>
            <p:cNvSpPr txBox="1"/>
            <p:nvPr/>
          </p:nvSpPr>
          <p:spPr>
            <a:xfrm>
              <a:off x="5733626" y="2549128"/>
              <a:ext cx="2304256" cy="498598"/>
            </a:xfrm>
            <a:prstGeom prst="rect">
              <a:avLst/>
            </a:prstGeom>
            <a:noFill/>
          </p:spPr>
          <p:txBody>
            <a:bodyPr wrap="square" rtlCol="0">
              <a:spAutoFit/>
            </a:bodyPr>
            <a:lstStyle/>
            <a:p>
              <a:pPr algn="l"/>
              <a:r>
                <a:rPr lang="sv-SE" sz="1200" b="0" dirty="0">
                  <a:solidFill>
                    <a:schemeClr val="accent6">
                      <a:lumMod val="20000"/>
                      <a:lumOff val="80000"/>
                    </a:schemeClr>
                  </a:solidFill>
                </a:rPr>
                <a:t>Power </a:t>
              </a:r>
              <a:r>
                <a:rPr lang="sv-SE" sz="1200" b="0" dirty="0" err="1">
                  <a:solidFill>
                    <a:schemeClr val="accent6">
                      <a:lumMod val="20000"/>
                      <a:lumOff val="80000"/>
                    </a:schemeClr>
                  </a:solidFill>
                </a:rPr>
                <a:t>of</a:t>
              </a:r>
              <a:r>
                <a:rPr lang="sv-SE" sz="1200" b="0" dirty="0">
                  <a:solidFill>
                    <a:schemeClr val="accent6">
                      <a:lumMod val="20000"/>
                      <a:lumOff val="80000"/>
                    </a:schemeClr>
                  </a:solidFill>
                </a:rPr>
                <a:t> </a:t>
              </a:r>
              <a:r>
                <a:rPr lang="sv-SE" sz="1200" b="0" dirty="0" err="1">
                  <a:solidFill>
                    <a:schemeClr val="accent6">
                      <a:lumMod val="20000"/>
                      <a:lumOff val="80000"/>
                    </a:schemeClr>
                  </a:solidFill>
                </a:rPr>
                <a:t>filtered</a:t>
              </a:r>
              <a:r>
                <a:rPr lang="sv-SE" sz="1200" b="0" dirty="0">
                  <a:solidFill>
                    <a:schemeClr val="accent6">
                      <a:lumMod val="20000"/>
                      <a:lumOff val="80000"/>
                    </a:schemeClr>
                  </a:solidFill>
                </a:rPr>
                <a:t> </a:t>
              </a:r>
            </a:p>
            <a:p>
              <a:pPr algn="l"/>
              <a:r>
                <a:rPr lang="sv-SE" sz="1200" b="0" dirty="0" err="1">
                  <a:solidFill>
                    <a:schemeClr val="accent6">
                      <a:lumMod val="20000"/>
                      <a:lumOff val="80000"/>
                    </a:schemeClr>
                  </a:solidFill>
                </a:rPr>
                <a:t>reference</a:t>
              </a:r>
              <a:r>
                <a:rPr lang="sv-SE" sz="1200" b="0" dirty="0">
                  <a:solidFill>
                    <a:schemeClr val="accent6">
                      <a:lumMod val="20000"/>
                      <a:lumOff val="80000"/>
                    </a:schemeClr>
                  </a:solidFill>
                </a:rPr>
                <a:t> signal</a:t>
              </a:r>
            </a:p>
          </p:txBody>
        </p:sp>
        <p:cxnSp>
          <p:nvCxnSpPr>
            <p:cNvPr id="14" name="Straight Connector 13">
              <a:extLst>
                <a:ext uri="{FF2B5EF4-FFF2-40B4-BE49-F238E27FC236}">
                  <a16:creationId xmlns:a16="http://schemas.microsoft.com/office/drawing/2014/main" id="{079A37D8-E93B-48E9-AA89-55E3DCD3D83D}"/>
                </a:ext>
              </a:extLst>
            </p:cNvPr>
            <p:cNvCxnSpPr>
              <a:cxnSpLocks/>
            </p:cNvCxnSpPr>
            <p:nvPr/>
          </p:nvCxnSpPr>
          <p:spPr bwMode="auto">
            <a:xfrm flipV="1">
              <a:off x="2524913" y="2875682"/>
              <a:ext cx="216024" cy="237047"/>
            </a:xfrm>
            <a:prstGeom prst="line">
              <a:avLst/>
            </a:prstGeom>
            <a:ln>
              <a:solidFill>
                <a:schemeClr val="tx1">
                  <a:lumMod val="25000"/>
                  <a:lumOff val="75000"/>
                </a:schemeClr>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cxnSp>
          <p:nvCxnSpPr>
            <p:cNvPr id="15" name="Straight Connector 14">
              <a:extLst>
                <a:ext uri="{FF2B5EF4-FFF2-40B4-BE49-F238E27FC236}">
                  <a16:creationId xmlns:a16="http://schemas.microsoft.com/office/drawing/2014/main" id="{7109A0D0-9CAC-47D9-A828-F40CE2AAD247}"/>
                </a:ext>
              </a:extLst>
            </p:cNvPr>
            <p:cNvCxnSpPr>
              <a:cxnSpLocks/>
            </p:cNvCxnSpPr>
            <p:nvPr/>
          </p:nvCxnSpPr>
          <p:spPr bwMode="auto">
            <a:xfrm flipH="1" flipV="1">
              <a:off x="3609782" y="2858616"/>
              <a:ext cx="170130" cy="240554"/>
            </a:xfrm>
            <a:prstGeom prst="line">
              <a:avLst/>
            </a:prstGeom>
            <a:ln>
              <a:solidFill>
                <a:schemeClr val="tx1">
                  <a:lumMod val="25000"/>
                  <a:lumOff val="75000"/>
                </a:schemeClr>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cxnSp>
          <p:nvCxnSpPr>
            <p:cNvPr id="16" name="Straight Connector 15">
              <a:extLst>
                <a:ext uri="{FF2B5EF4-FFF2-40B4-BE49-F238E27FC236}">
                  <a16:creationId xmlns:a16="http://schemas.microsoft.com/office/drawing/2014/main" id="{0563042D-BA08-45DD-A4A3-81D914ED507F}"/>
                </a:ext>
              </a:extLst>
            </p:cNvPr>
            <p:cNvCxnSpPr>
              <a:cxnSpLocks/>
            </p:cNvCxnSpPr>
            <p:nvPr/>
          </p:nvCxnSpPr>
          <p:spPr bwMode="auto">
            <a:xfrm flipH="1" flipV="1">
              <a:off x="4769165" y="2713027"/>
              <a:ext cx="882980" cy="77566"/>
            </a:xfrm>
            <a:prstGeom prst="line">
              <a:avLst/>
            </a:prstGeom>
            <a:ln>
              <a:solidFill>
                <a:schemeClr val="tx1">
                  <a:lumMod val="25000"/>
                  <a:lumOff val="75000"/>
                </a:schemeClr>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grpSp>
      <p:sp>
        <p:nvSpPr>
          <p:cNvPr id="17" name="TextBox 16">
            <a:extLst>
              <a:ext uri="{FF2B5EF4-FFF2-40B4-BE49-F238E27FC236}">
                <a16:creationId xmlns:a16="http://schemas.microsoft.com/office/drawing/2014/main" id="{B31C61F6-8E9A-49BE-875B-522D2F5DDBF5}"/>
              </a:ext>
            </a:extLst>
          </p:cNvPr>
          <p:cNvSpPr txBox="1"/>
          <p:nvPr/>
        </p:nvSpPr>
        <p:spPr>
          <a:xfrm>
            <a:off x="304800" y="6021868"/>
            <a:ext cx="8011616" cy="215444"/>
          </a:xfrm>
          <a:prstGeom prst="rect">
            <a:avLst/>
          </a:prstGeom>
          <a:noFill/>
        </p:spPr>
        <p:txBody>
          <a:bodyPr wrap="square" rtlCol="0">
            <a:spAutoFit/>
          </a:bodyPr>
          <a:lstStyle/>
          <a:p>
            <a:pPr algn="l"/>
            <a:r>
              <a:rPr lang="sv-SE" sz="800" b="0" dirty="0">
                <a:effectLst/>
              </a:rPr>
              <a:t>[1] I. </a:t>
            </a:r>
            <a:r>
              <a:rPr lang="sv-SE" sz="800" b="0" dirty="0" err="1">
                <a:effectLst/>
              </a:rPr>
              <a:t>Tabatabaei</a:t>
            </a:r>
            <a:r>
              <a:rPr lang="sv-SE" sz="800" b="0" dirty="0">
                <a:effectLst/>
              </a:rPr>
              <a:t> </a:t>
            </a:r>
            <a:r>
              <a:rPr lang="sv-SE" sz="800" b="0" dirty="0" err="1">
                <a:effectLst/>
              </a:rPr>
              <a:t>Ardekani</a:t>
            </a:r>
            <a:r>
              <a:rPr lang="sv-SE" sz="800" b="0" dirty="0">
                <a:effectLst/>
              </a:rPr>
              <a:t> and W. H. </a:t>
            </a:r>
            <a:r>
              <a:rPr lang="sv-SE" sz="800" b="0" dirty="0" err="1">
                <a:effectLst/>
              </a:rPr>
              <a:t>Abdulla</a:t>
            </a:r>
            <a:r>
              <a:rPr lang="sv-SE" sz="800" b="0" dirty="0">
                <a:effectLst/>
              </a:rPr>
              <a:t>, ‘</a:t>
            </a:r>
            <a:r>
              <a:rPr lang="sv-SE" sz="800" b="0" dirty="0" err="1">
                <a:effectLst/>
              </a:rPr>
              <a:t>Theoretical</a:t>
            </a:r>
            <a:r>
              <a:rPr lang="sv-SE" sz="800" b="0" dirty="0">
                <a:effectLst/>
              </a:rPr>
              <a:t> </a:t>
            </a:r>
            <a:r>
              <a:rPr lang="sv-SE" sz="800" b="0" dirty="0" err="1">
                <a:effectLst/>
              </a:rPr>
              <a:t>convergence</a:t>
            </a:r>
            <a:r>
              <a:rPr lang="sv-SE" sz="800" b="0" dirty="0">
                <a:effectLst/>
              </a:rPr>
              <a:t> </a:t>
            </a:r>
            <a:r>
              <a:rPr lang="sv-SE" sz="800" b="0" dirty="0" err="1">
                <a:effectLst/>
              </a:rPr>
              <a:t>analysis</a:t>
            </a:r>
            <a:r>
              <a:rPr lang="sv-SE" sz="800" b="0" dirty="0">
                <a:effectLst/>
              </a:rPr>
              <a:t> </a:t>
            </a:r>
            <a:r>
              <a:rPr lang="sv-SE" sz="800" b="0" dirty="0" err="1">
                <a:effectLst/>
              </a:rPr>
              <a:t>of</a:t>
            </a:r>
            <a:r>
              <a:rPr lang="sv-SE" sz="800" b="0" dirty="0">
                <a:effectLst/>
              </a:rPr>
              <a:t> </a:t>
            </a:r>
            <a:r>
              <a:rPr lang="sv-SE" sz="800" b="0" dirty="0" err="1">
                <a:effectLst/>
              </a:rPr>
              <a:t>FxLMS</a:t>
            </a:r>
            <a:r>
              <a:rPr lang="sv-SE" sz="800" b="0" dirty="0">
                <a:effectLst/>
              </a:rPr>
              <a:t> </a:t>
            </a:r>
            <a:r>
              <a:rPr lang="sv-SE" sz="800" b="0" dirty="0" err="1">
                <a:effectLst/>
              </a:rPr>
              <a:t>algorithm</a:t>
            </a:r>
            <a:r>
              <a:rPr lang="sv-SE" sz="800" b="0" dirty="0">
                <a:effectLst/>
              </a:rPr>
              <a:t>’, </a:t>
            </a:r>
            <a:r>
              <a:rPr lang="sv-SE" sz="800" b="0" i="1" dirty="0">
                <a:effectLst/>
              </a:rPr>
              <a:t>Signal </a:t>
            </a:r>
            <a:r>
              <a:rPr lang="sv-SE" sz="800" b="0" i="1" dirty="0" err="1">
                <a:effectLst/>
              </a:rPr>
              <a:t>Processing</a:t>
            </a:r>
            <a:r>
              <a:rPr lang="sv-SE" sz="800" b="0" dirty="0">
                <a:effectLst/>
              </a:rPr>
              <a:t>, vol. 90, no. 12, </a:t>
            </a:r>
            <a:r>
              <a:rPr lang="sv-SE" sz="800" b="0" dirty="0" err="1">
                <a:effectLst/>
              </a:rPr>
              <a:t>pp</a:t>
            </a:r>
            <a:r>
              <a:rPr lang="sv-SE" sz="800" b="0" dirty="0">
                <a:effectLst/>
              </a:rPr>
              <a:t>. 3046–3055, Dec. 2010,</a:t>
            </a:r>
            <a:endParaRPr lang="sv-SE" sz="800" b="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304800" y="1092200"/>
            <a:ext cx="8558213" cy="5289550"/>
          </a:xfrm>
        </p:spPr>
        <p:txBody>
          <a:bodyPr/>
          <a:lstStyle/>
          <a:p>
            <a:r>
              <a:rPr lang="en-US" dirty="0">
                <a:latin typeface="Arial" charset="0"/>
                <a:ea typeface="ＭＳ Ｐゴシック" charset="0"/>
              </a:rPr>
              <a:t>Improved version is ‘Modified Filtered-x LMS’ </a:t>
            </a: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dirty="0">
              <a:latin typeface="Arial" charset="0"/>
              <a:ea typeface="ＭＳ Ｐゴシック" charset="0"/>
            </a:endParaRPr>
          </a:p>
          <a:p>
            <a:pPr lvl="1">
              <a:buFontTx/>
              <a:buNone/>
            </a:pPr>
            <a:r>
              <a:rPr lang="en-US" dirty="0">
                <a:latin typeface="Arial" charset="0"/>
                <a:ea typeface="ＭＳ Ｐゴシック" charset="0"/>
              </a:rPr>
              <a:t>   </a:t>
            </a:r>
          </a:p>
          <a:p>
            <a:pPr lvl="1">
              <a:buFontTx/>
              <a:buNone/>
            </a:pPr>
            <a:endParaRPr lang="en-US" sz="2000" dirty="0">
              <a:latin typeface="Arial" charset="0"/>
              <a:ea typeface="ＭＳ Ｐゴシック" charset="0"/>
            </a:endParaRPr>
          </a:p>
          <a:p>
            <a:pPr lvl="1">
              <a:buFontTx/>
              <a:buNone/>
            </a:pPr>
            <a:endParaRPr lang="en-US" sz="2000" dirty="0">
              <a:latin typeface="Arial" charset="0"/>
              <a:ea typeface="ＭＳ Ｐゴシック" charset="0"/>
            </a:endParaRPr>
          </a:p>
        </p:txBody>
      </p:sp>
      <p:grpSp>
        <p:nvGrpSpPr>
          <p:cNvPr id="2" name="Group 1"/>
          <p:cNvGrpSpPr/>
          <p:nvPr/>
        </p:nvGrpSpPr>
        <p:grpSpPr>
          <a:xfrm>
            <a:off x="1403350" y="1773238"/>
            <a:ext cx="7200900" cy="4464074"/>
            <a:chOff x="1403350" y="1773238"/>
            <a:chExt cx="7200900" cy="4464074"/>
          </a:xfrm>
        </p:grpSpPr>
        <p:grpSp>
          <p:nvGrpSpPr>
            <p:cNvPr id="16386" name="Group 2"/>
            <p:cNvGrpSpPr>
              <a:grpSpLocks/>
            </p:cNvGrpSpPr>
            <p:nvPr/>
          </p:nvGrpSpPr>
          <p:grpSpPr bwMode="auto">
            <a:xfrm>
              <a:off x="1403350" y="1773238"/>
              <a:ext cx="7200900" cy="4464074"/>
              <a:chOff x="1403350" y="1772816"/>
              <a:chExt cx="7200900" cy="4464380"/>
            </a:xfrm>
          </p:grpSpPr>
          <p:graphicFrame>
            <p:nvGraphicFramePr>
              <p:cNvPr id="16388" name="Object 5"/>
              <p:cNvGraphicFramePr>
                <a:graphicFrameLocks noChangeAspect="1"/>
              </p:cNvGraphicFramePr>
              <p:nvPr/>
            </p:nvGraphicFramePr>
            <p:xfrm>
              <a:off x="6753225" y="1934741"/>
              <a:ext cx="1851025" cy="1544638"/>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1934741"/>
                            <a:ext cx="1851025" cy="1544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389" name="Line 9"/>
              <p:cNvSpPr>
                <a:spLocks noChangeShapeType="1"/>
              </p:cNvSpPr>
              <p:nvPr/>
            </p:nvSpPr>
            <p:spPr bwMode="auto">
              <a:xfrm flipH="1">
                <a:off x="4722813" y="2890416"/>
                <a:ext cx="31115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390" name="Text Box 10"/>
              <p:cNvSpPr txBox="1">
                <a:spLocks noChangeArrowheads="1"/>
              </p:cNvSpPr>
              <p:nvPr/>
            </p:nvSpPr>
            <p:spPr bwMode="auto">
              <a:xfrm>
                <a:off x="5014750" y="2619560"/>
                <a:ext cx="767087" cy="46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16391" name="Line 11"/>
              <p:cNvSpPr>
                <a:spLocks noChangeShapeType="1"/>
              </p:cNvSpPr>
              <p:nvPr/>
            </p:nvSpPr>
            <p:spPr bwMode="auto">
              <a:xfrm flipH="1">
                <a:off x="2057400" y="2371304"/>
                <a:ext cx="289560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392" name="Oval 12"/>
              <p:cNvSpPr>
                <a:spLocks noChangeArrowheads="1"/>
              </p:cNvSpPr>
              <p:nvPr/>
            </p:nvSpPr>
            <p:spPr bwMode="auto">
              <a:xfrm rot="-5400000">
                <a:off x="6160294" y="2670547"/>
                <a:ext cx="301625" cy="265113"/>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6393" name="Text Box 13"/>
              <p:cNvSpPr txBox="1">
                <a:spLocks noChangeArrowheads="1"/>
              </p:cNvSpPr>
              <p:nvPr/>
            </p:nvSpPr>
            <p:spPr bwMode="auto">
              <a:xfrm>
                <a:off x="5840413" y="1772816"/>
                <a:ext cx="3698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16394" name="Text Box 14"/>
              <p:cNvSpPr txBox="1">
                <a:spLocks noChangeArrowheads="1"/>
              </p:cNvSpPr>
              <p:nvPr/>
            </p:nvSpPr>
            <p:spPr bwMode="auto">
              <a:xfrm>
                <a:off x="6300788" y="5084366"/>
                <a:ext cx="354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16395" name="Rectangle 15"/>
              <p:cNvSpPr>
                <a:spLocks noChangeArrowheads="1"/>
              </p:cNvSpPr>
              <p:nvPr/>
            </p:nvSpPr>
            <p:spPr bwMode="auto">
              <a:xfrm>
                <a:off x="3543300" y="3327003"/>
                <a:ext cx="811213" cy="45402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396" name="Line 16"/>
              <p:cNvSpPr>
                <a:spLocks noChangeShapeType="1"/>
              </p:cNvSpPr>
              <p:nvPr/>
            </p:nvSpPr>
            <p:spPr bwMode="auto">
              <a:xfrm flipH="1" flipV="1">
                <a:off x="2209800" y="3569891"/>
                <a:ext cx="133350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397" name="Line 17"/>
              <p:cNvSpPr>
                <a:spLocks noChangeShapeType="1"/>
              </p:cNvSpPr>
              <p:nvPr/>
            </p:nvSpPr>
            <p:spPr bwMode="auto">
              <a:xfrm flipH="1">
                <a:off x="2195513" y="2388766"/>
                <a:ext cx="14287" cy="147320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398" name="Text Box 18"/>
              <p:cNvSpPr txBox="1">
                <a:spLocks noChangeArrowheads="1"/>
              </p:cNvSpPr>
              <p:nvPr/>
            </p:nvSpPr>
            <p:spPr bwMode="auto">
              <a:xfrm>
                <a:off x="3505200" y="3344466"/>
                <a:ext cx="827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W(z)</a:t>
                </a:r>
              </a:p>
            </p:txBody>
          </p:sp>
          <p:sp>
            <p:nvSpPr>
              <p:cNvPr id="16399" name="Text Box 19"/>
              <p:cNvSpPr txBox="1">
                <a:spLocks noChangeArrowheads="1"/>
              </p:cNvSpPr>
              <p:nvPr/>
            </p:nvSpPr>
            <p:spPr bwMode="auto">
              <a:xfrm>
                <a:off x="4378325" y="3739753"/>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16400" name="Line 20"/>
              <p:cNvSpPr>
                <a:spLocks noChangeShapeType="1"/>
              </p:cNvSpPr>
              <p:nvPr/>
            </p:nvSpPr>
            <p:spPr bwMode="auto">
              <a:xfrm flipH="1" flipV="1">
                <a:off x="4351338" y="3569891"/>
                <a:ext cx="371475"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01" name="Line 21"/>
              <p:cNvSpPr>
                <a:spLocks noChangeShapeType="1"/>
              </p:cNvSpPr>
              <p:nvPr/>
            </p:nvSpPr>
            <p:spPr bwMode="auto">
              <a:xfrm flipH="1">
                <a:off x="4716016" y="2890415"/>
                <a:ext cx="6797" cy="682749"/>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02" name="Line 22"/>
              <p:cNvSpPr>
                <a:spLocks noChangeShapeType="1"/>
              </p:cNvSpPr>
              <p:nvPr/>
            </p:nvSpPr>
            <p:spPr bwMode="auto">
              <a:xfrm>
                <a:off x="3419475" y="5351066"/>
                <a:ext cx="0" cy="3810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03" name="Line 23"/>
              <p:cNvSpPr>
                <a:spLocks noChangeShapeType="1"/>
              </p:cNvSpPr>
              <p:nvPr/>
            </p:nvSpPr>
            <p:spPr bwMode="auto">
              <a:xfrm flipH="1" flipV="1">
                <a:off x="3557588" y="5876528"/>
                <a:ext cx="2743200"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04" name="Line 26"/>
              <p:cNvSpPr>
                <a:spLocks noChangeShapeType="1"/>
              </p:cNvSpPr>
              <p:nvPr/>
            </p:nvSpPr>
            <p:spPr bwMode="auto">
              <a:xfrm flipV="1">
                <a:off x="3419475" y="5157391"/>
                <a:ext cx="288925" cy="21590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05" name="Text Box 27"/>
              <p:cNvSpPr txBox="1">
                <a:spLocks noChangeArrowheads="1"/>
              </p:cNvSpPr>
              <p:nvPr/>
            </p:nvSpPr>
            <p:spPr bwMode="auto">
              <a:xfrm>
                <a:off x="2971800" y="3141266"/>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16406" name="Rectangle 28"/>
              <p:cNvSpPr>
                <a:spLocks noChangeArrowheads="1"/>
              </p:cNvSpPr>
              <p:nvPr/>
            </p:nvSpPr>
            <p:spPr bwMode="auto">
              <a:xfrm>
                <a:off x="4999038" y="2653879"/>
                <a:ext cx="809625" cy="452437"/>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07" name="Line 29"/>
              <p:cNvSpPr>
                <a:spLocks noChangeShapeType="1"/>
              </p:cNvSpPr>
              <p:nvPr/>
            </p:nvSpPr>
            <p:spPr bwMode="auto">
              <a:xfrm flipH="1">
                <a:off x="5834063" y="2844379"/>
                <a:ext cx="322262" cy="7937"/>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08" name="Rectangle 30"/>
              <p:cNvSpPr>
                <a:spLocks noChangeArrowheads="1"/>
              </p:cNvSpPr>
              <p:nvPr/>
            </p:nvSpPr>
            <p:spPr bwMode="auto">
              <a:xfrm>
                <a:off x="4999038" y="2131591"/>
                <a:ext cx="809625" cy="452438"/>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09" name="Text Box 31"/>
              <p:cNvSpPr txBox="1">
                <a:spLocks noChangeArrowheads="1"/>
              </p:cNvSpPr>
              <p:nvPr/>
            </p:nvSpPr>
            <p:spPr bwMode="auto">
              <a:xfrm>
                <a:off x="5021654" y="2167122"/>
                <a:ext cx="750105" cy="46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P(z)</a:t>
                </a:r>
              </a:p>
            </p:txBody>
          </p:sp>
          <p:sp>
            <p:nvSpPr>
              <p:cNvPr id="16410" name="Line 32"/>
              <p:cNvSpPr>
                <a:spLocks noChangeShapeType="1"/>
              </p:cNvSpPr>
              <p:nvPr/>
            </p:nvSpPr>
            <p:spPr bwMode="auto">
              <a:xfrm flipH="1" flipV="1">
                <a:off x="5845175" y="2317329"/>
                <a:ext cx="455613"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11" name="Line 33"/>
              <p:cNvSpPr>
                <a:spLocks noChangeShapeType="1"/>
              </p:cNvSpPr>
              <p:nvPr/>
            </p:nvSpPr>
            <p:spPr bwMode="auto">
              <a:xfrm flipV="1">
                <a:off x="6300788" y="2328441"/>
                <a:ext cx="0" cy="325438"/>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12" name="Line 34"/>
              <p:cNvSpPr>
                <a:spLocks noChangeShapeType="1"/>
              </p:cNvSpPr>
              <p:nvPr/>
            </p:nvSpPr>
            <p:spPr bwMode="auto">
              <a:xfrm flipH="1">
                <a:off x="6481763" y="2844379"/>
                <a:ext cx="322262" cy="7937"/>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13" name="Rectangle 36"/>
              <p:cNvSpPr>
                <a:spLocks noChangeArrowheads="1"/>
              </p:cNvSpPr>
              <p:nvPr/>
            </p:nvSpPr>
            <p:spPr bwMode="auto">
              <a:xfrm>
                <a:off x="1804988" y="3941366"/>
                <a:ext cx="809625" cy="452437"/>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14" name="Text Box 37"/>
              <p:cNvSpPr txBox="1">
                <a:spLocks noChangeArrowheads="1"/>
              </p:cNvSpPr>
              <p:nvPr/>
            </p:nvSpPr>
            <p:spPr bwMode="auto">
              <a:xfrm>
                <a:off x="1692275" y="3901678"/>
                <a:ext cx="1008063"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a:t>
                </a:r>
                <a:r>
                  <a:rPr lang="en-US" altLang="ja-JP" dirty="0">
                    <a:solidFill>
                      <a:srgbClr val="FFFF66"/>
                    </a:solidFill>
                  </a:rPr>
                  <a:t>(z)</a:t>
                </a:r>
                <a:endParaRPr lang="en-US" dirty="0">
                  <a:solidFill>
                    <a:srgbClr val="FFFF66"/>
                  </a:solidFill>
                </a:endParaRPr>
              </a:p>
            </p:txBody>
          </p:sp>
          <p:sp>
            <p:nvSpPr>
              <p:cNvPr id="16415" name="Oval 38"/>
              <p:cNvSpPr>
                <a:spLocks noChangeArrowheads="1"/>
              </p:cNvSpPr>
              <p:nvPr/>
            </p:nvSpPr>
            <p:spPr bwMode="auto">
              <a:xfrm rot="-5400000">
                <a:off x="3248819" y="5756672"/>
                <a:ext cx="339725" cy="290513"/>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6416" name="Line 39"/>
              <p:cNvSpPr>
                <a:spLocks noChangeShapeType="1"/>
              </p:cNvSpPr>
              <p:nvPr/>
            </p:nvSpPr>
            <p:spPr bwMode="auto">
              <a:xfrm flipH="1" flipV="1">
                <a:off x="2185988" y="4381103"/>
                <a:ext cx="9525" cy="1495425"/>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17" name="Line 40"/>
              <p:cNvSpPr>
                <a:spLocks noChangeShapeType="1"/>
              </p:cNvSpPr>
              <p:nvPr/>
            </p:nvSpPr>
            <p:spPr bwMode="auto">
              <a:xfrm flipH="1" flipV="1">
                <a:off x="2195513" y="5876528"/>
                <a:ext cx="1028700" cy="317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18" name="Text Box 41"/>
              <p:cNvSpPr txBox="1">
                <a:spLocks noChangeArrowheads="1"/>
              </p:cNvSpPr>
              <p:nvPr/>
            </p:nvSpPr>
            <p:spPr bwMode="auto">
              <a:xfrm>
                <a:off x="3276600" y="5660628"/>
                <a:ext cx="3111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800">
                    <a:solidFill>
                      <a:srgbClr val="FFFF66"/>
                    </a:solidFill>
                  </a:rPr>
                  <a:t>x</a:t>
                </a:r>
                <a:endParaRPr lang="en-US">
                  <a:solidFill>
                    <a:srgbClr val="FFFF66"/>
                  </a:solidFill>
                </a:endParaRPr>
              </a:p>
            </p:txBody>
          </p:sp>
          <p:graphicFrame>
            <p:nvGraphicFramePr>
              <p:cNvPr id="16419" name="Object 42"/>
              <p:cNvGraphicFramePr>
                <a:graphicFrameLocks noChangeAspect="1"/>
              </p:cNvGraphicFramePr>
              <p:nvPr>
                <p:extLst>
                  <p:ext uri="{D42A27DB-BD31-4B8C-83A1-F6EECF244321}">
                    <p14:modId xmlns:p14="http://schemas.microsoft.com/office/powerpoint/2010/main" val="238942983"/>
                  </p:ext>
                </p:extLst>
              </p:nvPr>
            </p:nvGraphicFramePr>
            <p:xfrm>
              <a:off x="2306603" y="5074842"/>
              <a:ext cx="414337" cy="466725"/>
            </p:xfrm>
            <a:graphic>
              <a:graphicData uri="http://schemas.openxmlformats.org/presentationml/2006/ole">
                <mc:AlternateContent xmlns:mc="http://schemas.openxmlformats.org/markup-compatibility/2006">
                  <mc:Choice xmlns:v="urn:schemas-microsoft-com:vml" Requires="v">
                    <p:oleObj name="Equation" r:id="rId4" imgW="203024" imgH="253780" progId="Equation.3">
                      <p:embed/>
                    </p:oleObj>
                  </mc:Choice>
                  <mc:Fallback>
                    <p:oleObj name="Equation" r:id="rId4" imgW="203024" imgH="253780" progId="Equation.3">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603" y="5074842"/>
                            <a:ext cx="414337" cy="466725"/>
                          </a:xfrm>
                          <a:prstGeom prst="rect">
                            <a:avLst/>
                          </a:prstGeom>
                          <a:solidFill>
                            <a:srgbClr val="FFFF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6421"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1917279"/>
                <a:ext cx="528638"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22" name="Line 9"/>
              <p:cNvSpPr>
                <a:spLocks noChangeShapeType="1"/>
              </p:cNvSpPr>
              <p:nvPr/>
            </p:nvSpPr>
            <p:spPr bwMode="auto">
              <a:xfrm flipH="1">
                <a:off x="4727575" y="4169966"/>
                <a:ext cx="31115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23" name="Text Box 10"/>
              <p:cNvSpPr txBox="1">
                <a:spLocks noChangeArrowheads="1"/>
              </p:cNvSpPr>
              <p:nvPr/>
            </p:nvSpPr>
            <p:spPr bwMode="auto">
              <a:xfrm>
                <a:off x="4976758" y="3898315"/>
                <a:ext cx="852597" cy="46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16424" name="Oval 12"/>
              <p:cNvSpPr>
                <a:spLocks noChangeArrowheads="1"/>
              </p:cNvSpPr>
              <p:nvPr/>
            </p:nvSpPr>
            <p:spPr bwMode="auto">
              <a:xfrm rot="-5400000">
                <a:off x="6115844" y="3950097"/>
                <a:ext cx="301625" cy="265113"/>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6425" name="Rectangle 28"/>
              <p:cNvSpPr>
                <a:spLocks noChangeArrowheads="1"/>
              </p:cNvSpPr>
              <p:nvPr/>
            </p:nvSpPr>
            <p:spPr bwMode="auto">
              <a:xfrm>
                <a:off x="5003800" y="3933428"/>
                <a:ext cx="809625" cy="452438"/>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26" name="Line 29"/>
              <p:cNvSpPr>
                <a:spLocks noChangeShapeType="1"/>
              </p:cNvSpPr>
              <p:nvPr/>
            </p:nvSpPr>
            <p:spPr bwMode="auto">
              <a:xfrm flipH="1">
                <a:off x="5810250" y="4130278"/>
                <a:ext cx="322263" cy="7938"/>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27" name="Line 33"/>
              <p:cNvSpPr>
                <a:spLocks noChangeShapeType="1"/>
              </p:cNvSpPr>
              <p:nvPr/>
            </p:nvSpPr>
            <p:spPr bwMode="auto">
              <a:xfrm flipV="1">
                <a:off x="6300192" y="2997100"/>
                <a:ext cx="596" cy="936104"/>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28" name="Line 21"/>
              <p:cNvSpPr>
                <a:spLocks noChangeShapeType="1"/>
              </p:cNvSpPr>
              <p:nvPr/>
            </p:nvSpPr>
            <p:spPr bwMode="auto">
              <a:xfrm flipH="1">
                <a:off x="4716463" y="3573066"/>
                <a:ext cx="6350" cy="611187"/>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29" name="Line 33"/>
              <p:cNvSpPr>
                <a:spLocks noChangeShapeType="1"/>
              </p:cNvSpPr>
              <p:nvPr/>
            </p:nvSpPr>
            <p:spPr bwMode="auto">
              <a:xfrm flipV="1">
                <a:off x="6300788" y="4292203"/>
                <a:ext cx="0" cy="43180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30" name="Text Box 13"/>
              <p:cNvSpPr txBox="1">
                <a:spLocks noChangeArrowheads="1"/>
              </p:cNvSpPr>
              <p:nvPr/>
            </p:nvSpPr>
            <p:spPr bwMode="auto">
              <a:xfrm>
                <a:off x="6311900" y="4292203"/>
                <a:ext cx="19589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 </a:t>
                </a:r>
                <a:r>
                  <a:rPr lang="en-US" sz="1600" b="0">
                    <a:solidFill>
                      <a:srgbClr val="FFFF66"/>
                    </a:solidFill>
                  </a:rPr>
                  <a:t>(=estimate of d)</a:t>
                </a:r>
                <a:endParaRPr lang="en-US" sz="1600">
                  <a:solidFill>
                    <a:srgbClr val="FFFF66"/>
                  </a:solidFill>
                </a:endParaRPr>
              </a:p>
            </p:txBody>
          </p:sp>
          <p:grpSp>
            <p:nvGrpSpPr>
              <p:cNvPr id="16431" name="Group 1"/>
              <p:cNvGrpSpPr>
                <a:grpSpLocks/>
              </p:cNvGrpSpPr>
              <p:nvPr/>
            </p:nvGrpSpPr>
            <p:grpSpPr bwMode="auto">
              <a:xfrm>
                <a:off x="3540125" y="4581128"/>
                <a:ext cx="1031875" cy="596900"/>
                <a:chOff x="5052292" y="4716636"/>
                <a:chExt cx="1031876" cy="596900"/>
              </a:xfrm>
            </p:grpSpPr>
            <p:sp>
              <p:nvSpPr>
                <p:cNvPr id="16454" name="Line 8"/>
                <p:cNvSpPr>
                  <a:spLocks noChangeShapeType="1"/>
                </p:cNvSpPr>
                <p:nvPr/>
              </p:nvSpPr>
              <p:spPr bwMode="auto">
                <a:xfrm flipV="1">
                  <a:off x="5898430" y="4716636"/>
                  <a:ext cx="185738" cy="122238"/>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55" name="Rectangle 15"/>
                <p:cNvSpPr>
                  <a:spLocks noChangeArrowheads="1"/>
                </p:cNvSpPr>
                <p:nvPr/>
              </p:nvSpPr>
              <p:spPr bwMode="auto">
                <a:xfrm>
                  <a:off x="5090392" y="4838873"/>
                  <a:ext cx="811213" cy="45402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56" name="Text Box 18"/>
                <p:cNvSpPr txBox="1">
                  <a:spLocks noChangeArrowheads="1"/>
                </p:cNvSpPr>
                <p:nvPr/>
              </p:nvSpPr>
              <p:spPr bwMode="auto">
                <a:xfrm>
                  <a:off x="5052292" y="4856336"/>
                  <a:ext cx="827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W(z)</a:t>
                  </a:r>
                </a:p>
              </p:txBody>
            </p:sp>
          </p:grpSp>
          <p:sp>
            <p:nvSpPr>
              <p:cNvPr id="16432" name="Line 33"/>
              <p:cNvSpPr>
                <a:spLocks noChangeShapeType="1"/>
              </p:cNvSpPr>
              <p:nvPr/>
            </p:nvSpPr>
            <p:spPr bwMode="auto">
              <a:xfrm flipV="1">
                <a:off x="3924300" y="3788966"/>
                <a:ext cx="0" cy="863600"/>
              </a:xfrm>
              <a:prstGeom prst="line">
                <a:avLst/>
              </a:prstGeom>
              <a:noFill/>
              <a:ln w="38100">
                <a:solidFill>
                  <a:srgbClr val="FFFF66"/>
                </a:solidFill>
                <a:prstDash val="sysDash"/>
                <a:round/>
                <a:headEnd/>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33" name="Text Box 13"/>
              <p:cNvSpPr txBox="1">
                <a:spLocks noChangeArrowheads="1"/>
              </p:cNvSpPr>
              <p:nvPr/>
            </p:nvSpPr>
            <p:spPr bwMode="auto">
              <a:xfrm rot="-5400000">
                <a:off x="3372644" y="4000897"/>
                <a:ext cx="619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600" b="0">
                    <a:solidFill>
                      <a:srgbClr val="FFFF66"/>
                    </a:solidFill>
                  </a:rPr>
                  <a:t>copy</a:t>
                </a:r>
                <a:endParaRPr lang="en-US" sz="1600">
                  <a:solidFill>
                    <a:srgbClr val="FFFF66"/>
                  </a:solidFill>
                </a:endParaRPr>
              </a:p>
            </p:txBody>
          </p:sp>
          <p:sp>
            <p:nvSpPr>
              <p:cNvPr id="16434" name="Oval 12"/>
              <p:cNvSpPr>
                <a:spLocks noChangeArrowheads="1"/>
              </p:cNvSpPr>
              <p:nvPr/>
            </p:nvSpPr>
            <p:spPr bwMode="auto">
              <a:xfrm rot="-5400000">
                <a:off x="6138069" y="4729559"/>
                <a:ext cx="301625" cy="265113"/>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6435" name="Line 29"/>
              <p:cNvSpPr>
                <a:spLocks noChangeShapeType="1"/>
              </p:cNvSpPr>
              <p:nvPr/>
            </p:nvSpPr>
            <p:spPr bwMode="auto">
              <a:xfrm flipH="1">
                <a:off x="4356100" y="4908153"/>
                <a:ext cx="1800225" cy="33338"/>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36" name="Line 29"/>
              <p:cNvSpPr>
                <a:spLocks noChangeShapeType="1"/>
              </p:cNvSpPr>
              <p:nvPr/>
            </p:nvSpPr>
            <p:spPr bwMode="auto">
              <a:xfrm flipH="1" flipV="1">
                <a:off x="2195513" y="4941491"/>
                <a:ext cx="1368425"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cxnSp>
            <p:nvCxnSpPr>
              <p:cNvPr id="4" name="Straight Connector 3"/>
              <p:cNvCxnSpPr/>
              <p:nvPr/>
            </p:nvCxnSpPr>
            <p:spPr bwMode="auto">
              <a:xfrm>
                <a:off x="6300788" y="5013126"/>
                <a:ext cx="0" cy="863659"/>
              </a:xfrm>
              <a:prstGeom prst="line">
                <a:avLst/>
              </a:prstGeom>
              <a:solidFill>
                <a:schemeClr val="accent1"/>
              </a:solidFill>
              <a:ln w="38100" cap="flat" cmpd="sng" algn="ctr">
                <a:solidFill>
                  <a:srgbClr val="CCFF66"/>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438" name="Rectangle 73"/>
              <p:cNvSpPr>
                <a:spLocks noChangeArrowheads="1"/>
              </p:cNvSpPr>
              <p:nvPr/>
            </p:nvSpPr>
            <p:spPr bwMode="auto">
              <a:xfrm>
                <a:off x="1756458" y="3212653"/>
                <a:ext cx="5151660" cy="3024543"/>
              </a:xfrm>
              <a:prstGeom prst="rect">
                <a:avLst/>
              </a:prstGeom>
              <a:solidFill>
                <a:srgbClr val="CCFF66">
                  <a:alpha val="23921"/>
                </a:srgbClr>
              </a:solidFill>
              <a:ln>
                <a:noFill/>
              </a:ln>
              <a:extLst>
                <a:ext uri="{91240B29-F687-4f45-9708-019B960494DF}">
                  <a14:hiddenLine xmlns="" xmlns:a14="http://schemas.microsoft.com/office/drawing/2010/main" w="12700">
                    <a:solidFill>
                      <a:srgbClr val="000000"/>
                    </a:solidFill>
                    <a:round/>
                    <a:headEnd type="none" w="sm" len="sm"/>
                    <a:tailEnd type="none" w="sm" len="sm"/>
                  </a14:hiddenLine>
                </a:ext>
              </a:extLst>
            </p:spPr>
            <p:txBody>
              <a:bodyPr wrap="square" lIns="92075" tIns="46038" rIns="92075" bIns="46038" anchor="ctr">
                <a:spAutoFit/>
              </a:bodyPr>
              <a:lstStyle/>
              <a:p>
                <a:endParaRPr lang="en-US"/>
              </a:p>
            </p:txBody>
          </p:sp>
          <p:sp>
            <p:nvSpPr>
              <p:cNvPr id="16439" name="Text Box 13"/>
              <p:cNvSpPr txBox="1">
                <a:spLocks noChangeArrowheads="1"/>
              </p:cNvSpPr>
              <p:nvPr/>
            </p:nvSpPr>
            <p:spPr bwMode="auto">
              <a:xfrm>
                <a:off x="5837238" y="3569891"/>
                <a:ext cx="2873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sp>
            <p:nvSpPr>
              <p:cNvPr id="16440" name="Text Box 13"/>
              <p:cNvSpPr txBox="1">
                <a:spLocks noChangeArrowheads="1"/>
              </p:cNvSpPr>
              <p:nvPr/>
            </p:nvSpPr>
            <p:spPr bwMode="auto">
              <a:xfrm>
                <a:off x="6334125" y="3428603"/>
                <a:ext cx="365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sp>
            <p:nvSpPr>
              <p:cNvPr id="16441" name="Text Box 13"/>
              <p:cNvSpPr txBox="1">
                <a:spLocks noChangeArrowheads="1"/>
              </p:cNvSpPr>
              <p:nvPr/>
            </p:nvSpPr>
            <p:spPr bwMode="auto">
              <a:xfrm>
                <a:off x="6300788" y="2204616"/>
                <a:ext cx="365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sp>
            <p:nvSpPr>
              <p:cNvPr id="16442" name="Text Box 13"/>
              <p:cNvSpPr txBox="1">
                <a:spLocks noChangeArrowheads="1"/>
              </p:cNvSpPr>
              <p:nvPr/>
            </p:nvSpPr>
            <p:spPr bwMode="auto">
              <a:xfrm>
                <a:off x="5867400" y="2349079"/>
                <a:ext cx="3667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grpSp>
            <p:nvGrpSpPr>
              <p:cNvPr id="16443" name="Group 9"/>
              <p:cNvGrpSpPr>
                <a:grpSpLocks/>
              </p:cNvGrpSpPr>
              <p:nvPr/>
            </p:nvGrpSpPr>
            <p:grpSpPr bwMode="auto">
              <a:xfrm>
                <a:off x="4355976" y="2853085"/>
                <a:ext cx="216024" cy="432048"/>
                <a:chOff x="2448" y="1392"/>
                <a:chExt cx="288" cy="672"/>
              </a:xfrm>
            </p:grpSpPr>
            <p:sp>
              <p:nvSpPr>
                <p:cNvPr id="16450" name="Rectangle 10"/>
                <p:cNvSpPr>
                  <a:spLocks noChangeArrowheads="1"/>
                </p:cNvSpPr>
                <p:nvPr/>
              </p:nvSpPr>
              <p:spPr bwMode="auto">
                <a:xfrm>
                  <a:off x="2448" y="1536"/>
                  <a:ext cx="145" cy="385"/>
                </a:xfrm>
                <a:prstGeom prst="rect">
                  <a:avLst/>
                </a:prstGeom>
                <a:noFill/>
                <a:ln w="1905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6451" name="Line 11"/>
                <p:cNvSpPr>
                  <a:spLocks noChangeShapeType="1"/>
                </p:cNvSpPr>
                <p:nvPr/>
              </p:nvSpPr>
              <p:spPr bwMode="auto">
                <a:xfrm>
                  <a:off x="2736" y="1392"/>
                  <a:ext cx="0" cy="672"/>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52" name="Line 12"/>
                <p:cNvSpPr>
                  <a:spLocks noChangeShapeType="1"/>
                </p:cNvSpPr>
                <p:nvPr/>
              </p:nvSpPr>
              <p:spPr bwMode="auto">
                <a:xfrm>
                  <a:off x="2593" y="1920"/>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6453" name="Line 13"/>
                <p:cNvSpPr>
                  <a:spLocks noChangeShapeType="1"/>
                </p:cNvSpPr>
                <p:nvPr/>
              </p:nvSpPr>
              <p:spPr bwMode="auto">
                <a:xfrm flipH="1">
                  <a:off x="2593" y="1392"/>
                  <a:ext cx="143" cy="144"/>
                </a:xfrm>
                <a:prstGeom prst="line">
                  <a:avLst/>
                </a:prstGeom>
                <a:noFill/>
                <a:ln w="1905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16444" name="Group 17"/>
              <p:cNvGrpSpPr>
                <a:grpSpLocks/>
              </p:cNvGrpSpPr>
              <p:nvPr/>
            </p:nvGrpSpPr>
            <p:grpSpPr bwMode="auto">
              <a:xfrm rot="-5400000">
                <a:off x="2303749" y="2960620"/>
                <a:ext cx="216024" cy="288032"/>
                <a:chOff x="3598" y="2331"/>
                <a:chExt cx="151" cy="192"/>
              </a:xfrm>
            </p:grpSpPr>
            <p:sp>
              <p:nvSpPr>
                <p:cNvPr id="16448" name="Oval 18"/>
                <p:cNvSpPr>
                  <a:spLocks noChangeArrowheads="1"/>
                </p:cNvSpPr>
                <p:nvPr/>
              </p:nvSpPr>
              <p:spPr bwMode="auto">
                <a:xfrm>
                  <a:off x="359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49" name="Line 19"/>
                <p:cNvSpPr>
                  <a:spLocks noChangeShapeType="1"/>
                </p:cNvSpPr>
                <p:nvPr/>
              </p:nvSpPr>
              <p:spPr bwMode="auto">
                <a:xfrm>
                  <a:off x="3749"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16445" name="Group 17"/>
              <p:cNvGrpSpPr>
                <a:grpSpLocks/>
              </p:cNvGrpSpPr>
              <p:nvPr/>
            </p:nvGrpSpPr>
            <p:grpSpPr bwMode="auto">
              <a:xfrm rot="-5400000">
                <a:off x="6408204" y="2961097"/>
                <a:ext cx="216024" cy="288032"/>
                <a:chOff x="3648" y="2331"/>
                <a:chExt cx="151" cy="192"/>
              </a:xfrm>
            </p:grpSpPr>
            <p:sp>
              <p:nvSpPr>
                <p:cNvPr id="16446" name="Oval 18"/>
                <p:cNvSpPr>
                  <a:spLocks noChangeArrowheads="1"/>
                </p:cNvSpPr>
                <p:nvPr/>
              </p:nvSpPr>
              <p:spPr bwMode="auto">
                <a:xfrm>
                  <a:off x="3648" y="2349"/>
                  <a:ext cx="144" cy="146"/>
                </a:xfrm>
                <a:prstGeom prst="ellipse">
                  <a:avLst/>
                </a:prstGeom>
                <a:noFill/>
                <a:ln w="1905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6447" name="Line 19"/>
                <p:cNvSpPr>
                  <a:spLocks noChangeShapeType="1"/>
                </p:cNvSpPr>
                <p:nvPr/>
              </p:nvSpPr>
              <p:spPr bwMode="auto">
                <a:xfrm>
                  <a:off x="3798" y="2331"/>
                  <a:ext cx="0" cy="19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graphicFrame>
          <p:nvGraphicFramePr>
            <p:cNvPr id="74" name="Object 34"/>
            <p:cNvGraphicFramePr>
              <a:graphicFrameLocks noChangeAspect="1"/>
            </p:cNvGraphicFramePr>
            <p:nvPr>
              <p:extLst>
                <p:ext uri="{D42A27DB-BD31-4B8C-83A1-F6EECF244321}">
                  <p14:modId xmlns:p14="http://schemas.microsoft.com/office/powerpoint/2010/main" val="3774058447"/>
                </p:ext>
              </p:extLst>
            </p:nvPr>
          </p:nvGraphicFramePr>
          <p:xfrm>
            <a:off x="3616835" y="5392730"/>
            <a:ext cx="2467333" cy="339486"/>
          </p:xfrm>
          <a:graphic>
            <a:graphicData uri="http://schemas.openxmlformats.org/presentationml/2006/ole">
              <mc:AlternateContent xmlns:mc="http://schemas.openxmlformats.org/markup-compatibility/2006">
                <mc:Choice xmlns:v="urn:schemas-microsoft-com:vml" Requires="v">
                  <p:oleObj name="Equation" r:id="rId7" imgW="1574800" imgH="215900" progId="Equation.3">
                    <p:embed/>
                  </p:oleObj>
                </mc:Choice>
                <mc:Fallback>
                  <p:oleObj name="Equation" r:id="rId7" imgW="1574800" imgH="215900" progId="Equation.3">
                    <p:embed/>
                    <p:pic>
                      <p:nvPicPr>
                        <p:cNvPr id="0" name=""/>
                        <p:cNvPicPr>
                          <a:picLocks noChangeAspect="1" noChangeArrowheads="1"/>
                        </p:cNvPicPr>
                        <p:nvPr/>
                      </p:nvPicPr>
                      <p:blipFill>
                        <a:blip r:embed="rId8"/>
                        <a:srcRect/>
                        <a:stretch>
                          <a:fillRect/>
                        </a:stretch>
                      </p:blipFill>
                      <p:spPr bwMode="auto">
                        <a:xfrm>
                          <a:off x="3616835" y="5392730"/>
                          <a:ext cx="2467333" cy="339486"/>
                        </a:xfrm>
                        <a:prstGeom prst="rect">
                          <a:avLst/>
                        </a:prstGeom>
                        <a:solidFill>
                          <a:srgbClr val="FFFF66"/>
                        </a:solidFill>
                        <a:ln>
                          <a:noFill/>
                        </a:ln>
                        <a:effectLst/>
                      </p:spPr>
                    </p:pic>
                  </p:oleObj>
                </mc:Fallback>
              </mc:AlternateContent>
            </a:graphicData>
          </a:graphic>
        </p:graphicFrame>
      </p:grpSp>
      <p:sp>
        <p:nvSpPr>
          <p:cNvPr id="3" name="Title 2"/>
          <p:cNvSpPr>
            <a:spLocks noGrp="1"/>
          </p:cNvSpPr>
          <p:nvPr>
            <p:ph type="title"/>
          </p:nvPr>
        </p:nvSpPr>
        <p:spPr/>
        <p:txBody>
          <a:bodyPr/>
          <a:lstStyle/>
          <a:p>
            <a:r>
              <a:rPr lang="en-US" dirty="0" err="1"/>
              <a:t>Feedforward</a:t>
            </a:r>
            <a:r>
              <a:rPr lang="en-US" dirty="0"/>
              <a:t> ANC </a:t>
            </a:r>
            <a:r>
              <a:rPr lang="mr-IN" dirty="0"/>
              <a:t>–</a:t>
            </a:r>
            <a:r>
              <a:rPr lang="en-US" dirty="0"/>
              <a:t> Filtered-x LMS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a:xfrm>
            <a:off x="304800" y="980728"/>
            <a:ext cx="8558213" cy="5289550"/>
          </a:xfrm>
        </p:spPr>
        <p:txBody>
          <a:bodyPr/>
          <a:lstStyle/>
          <a:p>
            <a:pPr marL="457200" lvl="1" indent="0">
              <a:buFontTx/>
              <a:buNone/>
              <a:defRPr/>
            </a:pPr>
            <a:endParaRPr lang="en-US" dirty="0">
              <a:latin typeface="Arial" charset="0"/>
              <a:ea typeface="ＭＳ Ｐゴシック" charset="0"/>
            </a:endParaRPr>
          </a:p>
          <a:p>
            <a:pPr>
              <a:defRPr/>
            </a:pPr>
            <a:r>
              <a:rPr lang="en-US" dirty="0">
                <a:latin typeface="Arial" charset="0"/>
                <a:ea typeface="ＭＳ Ｐゴシック" charset="0"/>
              </a:rPr>
              <a:t>Improved version is ‘Modified Filtered-x LMS’  </a:t>
            </a:r>
          </a:p>
          <a:p>
            <a:pPr marL="0" indent="0">
              <a:buNone/>
              <a:defRPr/>
            </a:pPr>
            <a:r>
              <a:rPr lang="en-US" sz="1600" dirty="0">
                <a:latin typeface="Arial" charset="0"/>
                <a:ea typeface="ＭＳ Ｐゴシック" charset="0"/>
              </a:rPr>
              <a:t>   </a:t>
            </a:r>
            <a:r>
              <a:rPr lang="en-US" sz="1600" b="0" dirty="0">
                <a:latin typeface="Arial" charset="0"/>
                <a:ea typeface="ＭＳ Ｐゴシック" charset="0"/>
              </a:rPr>
              <a:t>   (continued) </a:t>
            </a:r>
          </a:p>
          <a:p>
            <a:pPr marL="857250" lvl="2" indent="0">
              <a:spcBef>
                <a:spcPts val="1800"/>
              </a:spcBef>
              <a:buNone/>
              <a:defRPr/>
            </a:pPr>
            <a:r>
              <a:rPr lang="en-US" sz="2400" dirty="0">
                <a:latin typeface="Arial" charset="0"/>
                <a:ea typeface="ＭＳ Ｐゴシック" charset="0"/>
              </a:rPr>
              <a:t>Note that </a:t>
            </a:r>
            <a:r>
              <a:rPr lang="en-US" sz="1800" dirty="0">
                <a:latin typeface="Arial" charset="0"/>
                <a:ea typeface="ＭＳ Ｐゴシック" charset="0"/>
              </a:rPr>
              <a:t>( if H’(z)=H(z), hence d’=d )  </a:t>
            </a:r>
            <a:r>
              <a:rPr lang="en-US" sz="2400" dirty="0">
                <a:latin typeface="Arial" charset="0"/>
                <a:ea typeface="ＭＳ Ｐゴシック" charset="0"/>
              </a:rPr>
              <a:t>adaptation in           “first-H’(z)-then-W(z)” now relies on error signal (e) from “first-H’(z)-then-W(z)”, which is consistent </a:t>
            </a:r>
          </a:p>
          <a:p>
            <a:pPr marL="857250" lvl="2" indent="0">
              <a:spcBef>
                <a:spcPts val="1800"/>
              </a:spcBef>
              <a:buNone/>
              <a:defRPr/>
            </a:pPr>
            <a:r>
              <a:rPr lang="en-US" sz="2400" dirty="0">
                <a:latin typeface="Arial" charset="0"/>
                <a:ea typeface="ＭＳ Ｐゴシック" charset="0"/>
              </a:rPr>
              <a:t>Hence improved convergence                                   (can use larger step size)</a:t>
            </a:r>
          </a:p>
          <a:p>
            <a:pPr marL="857250" lvl="2" indent="0">
              <a:spcBef>
                <a:spcPts val="1800"/>
              </a:spcBef>
              <a:buNone/>
              <a:defRPr/>
            </a:pPr>
            <a:r>
              <a:rPr lang="en-US" sz="2400" dirty="0">
                <a:latin typeface="Arial" charset="0"/>
                <a:ea typeface="ＭＳ Ｐゴシック" charset="0"/>
              </a:rPr>
              <a:t>Hence can also replace LMS by RLS              (=‘Modified Filtered-x RLS’)</a:t>
            </a:r>
          </a:p>
          <a:p>
            <a:pPr marL="457200" lvl="1" indent="0">
              <a:buNone/>
              <a:defRPr/>
            </a:pPr>
            <a:endParaRPr lang="en-US" dirty="0">
              <a:latin typeface="Arial" charset="0"/>
              <a:ea typeface="ＭＳ Ｐゴシック" charset="0"/>
            </a:endParaRPr>
          </a:p>
          <a:p>
            <a:pPr lvl="1">
              <a:defRPr/>
            </a:pPr>
            <a:endParaRPr lang="en-US" dirty="0">
              <a:latin typeface="Arial" charset="0"/>
              <a:ea typeface="ＭＳ Ｐゴシック" charset="0"/>
            </a:endParaRPr>
          </a:p>
          <a:p>
            <a:pPr lvl="1">
              <a:defRPr/>
            </a:pPr>
            <a:endParaRPr lang="en-US" dirty="0">
              <a:latin typeface="Arial" charset="0"/>
              <a:ea typeface="ＭＳ Ｐゴシック" charset="0"/>
            </a:endParaRPr>
          </a:p>
        </p:txBody>
      </p:sp>
      <p:sp>
        <p:nvSpPr>
          <p:cNvPr id="2" name="Title 1"/>
          <p:cNvSpPr>
            <a:spLocks noGrp="1"/>
          </p:cNvSpPr>
          <p:nvPr>
            <p:ph type="title"/>
          </p:nvPr>
        </p:nvSpPr>
        <p:spPr/>
        <p:txBody>
          <a:bodyPr/>
          <a:lstStyle/>
          <a:p>
            <a:r>
              <a:rPr lang="en-US" dirty="0" err="1"/>
              <a:t>Feedforward</a:t>
            </a:r>
            <a:r>
              <a:rPr lang="en-US" dirty="0"/>
              <a:t> ANC </a:t>
            </a:r>
            <a:r>
              <a:rPr lang="mr-IN" dirty="0"/>
              <a:t>–</a:t>
            </a:r>
            <a:r>
              <a:rPr lang="en-US" dirty="0"/>
              <a:t> Filtered-x LMS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defRPr/>
            </a:pPr>
            <a:r>
              <a:rPr lang="en-US" dirty="0" err="1"/>
              <a:t>Feedforward</a:t>
            </a:r>
            <a:r>
              <a:rPr lang="en-US" dirty="0"/>
              <a:t> ANC</a:t>
            </a:r>
            <a:endParaRPr lang="en-US" dirty="0">
              <a:cs typeface="+mj-cs"/>
            </a:endParaRPr>
          </a:p>
        </p:txBody>
      </p:sp>
      <p:sp>
        <p:nvSpPr>
          <p:cNvPr id="216067" name="Rectangle 3"/>
          <p:cNvSpPr>
            <a:spLocks noGrp="1" noChangeArrowheads="1"/>
          </p:cNvSpPr>
          <p:nvPr>
            <p:ph type="body" idx="1"/>
          </p:nvPr>
        </p:nvSpPr>
        <p:spPr>
          <a:xfrm>
            <a:off x="334963" y="1091778"/>
            <a:ext cx="8558212" cy="5289550"/>
          </a:xfrm>
        </p:spPr>
        <p:txBody>
          <a:bodyPr/>
          <a:lstStyle/>
          <a:p>
            <a:pPr marL="342900" lvl="1" indent="-342900">
              <a:lnSpc>
                <a:spcPct val="90000"/>
              </a:lnSpc>
              <a:buFontTx/>
              <a:buChar char="•"/>
              <a:defRPr/>
            </a:pPr>
            <a:r>
              <a:rPr lang="en-US" dirty="0">
                <a:cs typeface="+mn-cs"/>
              </a:rPr>
              <a:t>Additional problem: Feedback </a:t>
            </a:r>
            <a:r>
              <a:rPr lang="en-US" sz="1600" dirty="0">
                <a:cs typeface="+mn-cs"/>
              </a:rPr>
              <a:t>(p</a:t>
            </a:r>
            <a:r>
              <a:rPr lang="en-US" sz="1600" dirty="0"/>
              <a:t>reviously assumed to be negligible)</a:t>
            </a:r>
            <a:endParaRPr lang="en-US" sz="1600" dirty="0">
              <a:cs typeface="+mn-cs"/>
            </a:endParaRP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lvl="1">
              <a:lnSpc>
                <a:spcPct val="90000"/>
              </a:lnSpc>
              <a:buFontTx/>
              <a:buNone/>
              <a:defRPr/>
            </a:pPr>
            <a:r>
              <a:rPr lang="en-US" sz="2000" u="sng" dirty="0"/>
              <a:t>Feedback</a:t>
            </a:r>
            <a:r>
              <a:rPr lang="en-US" sz="2000" dirty="0"/>
              <a:t> from secondary source (loudspeaker) into ref. microphone</a:t>
            </a:r>
          </a:p>
          <a:p>
            <a:pPr lvl="1">
              <a:lnSpc>
                <a:spcPct val="90000"/>
              </a:lnSpc>
              <a:buFontTx/>
              <a:buNone/>
              <a:defRPr/>
            </a:pPr>
            <a:r>
              <a:rPr lang="en-US" sz="2000" dirty="0"/>
              <a:t>This is an acoustic echo cancellation/feedback problem :</a:t>
            </a:r>
          </a:p>
          <a:p>
            <a:pPr lvl="1">
              <a:lnSpc>
                <a:spcPct val="90000"/>
              </a:lnSpc>
              <a:spcBef>
                <a:spcPts val="1200"/>
              </a:spcBef>
              <a:defRPr/>
            </a:pPr>
            <a:r>
              <a:rPr lang="en-US" sz="2000" dirty="0"/>
              <a:t>Fixed AFC based on given F(z) </a:t>
            </a:r>
            <a:r>
              <a:rPr lang="en-US" sz="1600" dirty="0"/>
              <a:t>(obtained through calibration)</a:t>
            </a:r>
            <a:r>
              <a:rPr lang="en-US" sz="2000" dirty="0"/>
              <a:t> is easy </a:t>
            </a:r>
          </a:p>
          <a:p>
            <a:pPr lvl="1">
              <a:lnSpc>
                <a:spcPct val="90000"/>
              </a:lnSpc>
              <a:spcBef>
                <a:spcPts val="1200"/>
              </a:spcBef>
              <a:defRPr/>
            </a:pPr>
            <a:r>
              <a:rPr lang="en-US" sz="2000" dirty="0"/>
              <a:t>Adaptive AFC is problematic (combination of 2 adaptive systems) </a:t>
            </a:r>
          </a:p>
          <a:p>
            <a:pPr>
              <a:lnSpc>
                <a:spcPct val="90000"/>
              </a:lnSpc>
              <a:defRPr/>
            </a:pPr>
            <a:endParaRPr lang="en-US" sz="2000" dirty="0">
              <a:cs typeface="+mn-cs"/>
            </a:endParaRPr>
          </a:p>
        </p:txBody>
      </p:sp>
      <p:grpSp>
        <p:nvGrpSpPr>
          <p:cNvPr id="18435" name="Group 75"/>
          <p:cNvGrpSpPr>
            <a:grpSpLocks/>
          </p:cNvGrpSpPr>
          <p:nvPr/>
        </p:nvGrpSpPr>
        <p:grpSpPr bwMode="auto">
          <a:xfrm>
            <a:off x="1905000" y="1557211"/>
            <a:ext cx="6723063" cy="2779839"/>
            <a:chOff x="1200" y="907"/>
            <a:chExt cx="4235" cy="1853"/>
          </a:xfrm>
        </p:grpSpPr>
        <p:graphicFrame>
          <p:nvGraphicFramePr>
            <p:cNvPr id="18437" name="Object 37"/>
            <p:cNvGraphicFramePr>
              <a:graphicFrameLocks noChangeAspect="1"/>
            </p:cNvGraphicFramePr>
            <p:nvPr/>
          </p:nvGraphicFramePr>
          <p:xfrm>
            <a:off x="4098" y="1051"/>
            <a:ext cx="1337" cy="1080"/>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 y="1051"/>
                          <a:ext cx="1337" cy="10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438" name="Line 40"/>
            <p:cNvSpPr>
              <a:spLocks noChangeShapeType="1"/>
            </p:cNvSpPr>
            <p:nvPr/>
          </p:nvSpPr>
          <p:spPr bwMode="auto">
            <a:xfrm flipV="1">
              <a:off x="2700" y="2245"/>
              <a:ext cx="135" cy="87"/>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nvGrpSpPr>
            <p:cNvPr id="18439" name="Group 41"/>
            <p:cNvGrpSpPr>
              <a:grpSpLocks/>
            </p:cNvGrpSpPr>
            <p:nvPr/>
          </p:nvGrpSpPr>
          <p:grpSpPr bwMode="auto">
            <a:xfrm>
              <a:off x="3221" y="1683"/>
              <a:ext cx="125" cy="435"/>
              <a:chOff x="2448" y="1392"/>
              <a:chExt cx="288" cy="672"/>
            </a:xfrm>
          </p:grpSpPr>
          <p:sp>
            <p:nvSpPr>
              <p:cNvPr id="18465" name="Rectangle 42"/>
              <p:cNvSpPr>
                <a:spLocks noChangeArrowheads="1"/>
              </p:cNvSpPr>
              <p:nvPr/>
            </p:nvSpPr>
            <p:spPr bwMode="auto">
              <a:xfrm>
                <a:off x="2448" y="1536"/>
                <a:ext cx="145" cy="384"/>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18466" name="Line 43"/>
              <p:cNvSpPr>
                <a:spLocks noChangeShapeType="1"/>
              </p:cNvSpPr>
              <p:nvPr/>
            </p:nvSpPr>
            <p:spPr bwMode="auto">
              <a:xfrm>
                <a:off x="2736" y="1392"/>
                <a:ext cx="0" cy="67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67" name="Line 44"/>
              <p:cNvSpPr>
                <a:spLocks noChangeShapeType="1"/>
              </p:cNvSpPr>
              <p:nvPr/>
            </p:nvSpPr>
            <p:spPr bwMode="auto">
              <a:xfrm>
                <a:off x="2593" y="1920"/>
                <a:ext cx="143" cy="14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68" name="Line 45"/>
              <p:cNvSpPr>
                <a:spLocks noChangeShapeType="1"/>
              </p:cNvSpPr>
              <p:nvPr/>
            </p:nvSpPr>
            <p:spPr bwMode="auto">
              <a:xfrm flipH="1">
                <a:off x="2593" y="1392"/>
                <a:ext cx="143" cy="14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18440" name="Line 46"/>
            <p:cNvSpPr>
              <a:spLocks noChangeShapeType="1"/>
            </p:cNvSpPr>
            <p:nvPr/>
          </p:nvSpPr>
          <p:spPr bwMode="auto">
            <a:xfrm flipH="1">
              <a:off x="2969" y="1904"/>
              <a:ext cx="224"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41" name="Text Box 47"/>
            <p:cNvSpPr txBox="1">
              <a:spLocks noChangeArrowheads="1"/>
            </p:cNvSpPr>
            <p:nvPr/>
          </p:nvSpPr>
          <p:spPr bwMode="auto">
            <a:xfrm>
              <a:off x="3356" y="1730"/>
              <a:ext cx="483" cy="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18442" name="Line 48"/>
            <p:cNvSpPr>
              <a:spLocks noChangeShapeType="1"/>
            </p:cNvSpPr>
            <p:nvPr/>
          </p:nvSpPr>
          <p:spPr bwMode="auto">
            <a:xfrm flipH="1">
              <a:off x="2969" y="1604"/>
              <a:ext cx="1087" cy="1"/>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nvGrpSpPr>
            <p:cNvPr id="18443" name="Group 49"/>
            <p:cNvGrpSpPr>
              <a:grpSpLocks/>
            </p:cNvGrpSpPr>
            <p:nvPr/>
          </p:nvGrpSpPr>
          <p:grpSpPr bwMode="auto">
            <a:xfrm rot="-5400000">
              <a:off x="3932" y="1797"/>
              <a:ext cx="125" cy="167"/>
              <a:chOff x="3648" y="2331"/>
              <a:chExt cx="151" cy="192"/>
            </a:xfrm>
          </p:grpSpPr>
          <p:sp>
            <p:nvSpPr>
              <p:cNvPr id="18463" name="Oval 50"/>
              <p:cNvSpPr>
                <a:spLocks noChangeArrowheads="1"/>
              </p:cNvSpPr>
              <p:nvPr/>
            </p:nvSpPr>
            <p:spPr bwMode="auto">
              <a:xfrm>
                <a:off x="3649" y="2349"/>
                <a:ext cx="143" cy="146"/>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8464" name="Line 51"/>
              <p:cNvSpPr>
                <a:spLocks noChangeShapeType="1"/>
              </p:cNvSpPr>
              <p:nvPr/>
            </p:nvSpPr>
            <p:spPr bwMode="auto">
              <a:xfrm>
                <a:off x="3801" y="2331"/>
                <a:ext cx="0" cy="192"/>
              </a:xfrm>
              <a:prstGeom prst="line">
                <a:avLst/>
              </a:prstGeom>
              <a:noFill/>
              <a:ln w="762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18444" name="Text Box 52"/>
            <p:cNvSpPr txBox="1">
              <a:spLocks noChangeArrowheads="1"/>
            </p:cNvSpPr>
            <p:nvPr/>
          </p:nvSpPr>
          <p:spPr bwMode="auto">
            <a:xfrm>
              <a:off x="3872" y="1243"/>
              <a:ext cx="233"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d</a:t>
              </a:r>
            </a:p>
          </p:txBody>
        </p:sp>
        <p:sp>
          <p:nvSpPr>
            <p:cNvPr id="18445" name="Text Box 53"/>
            <p:cNvSpPr txBox="1">
              <a:spLocks noChangeArrowheads="1"/>
            </p:cNvSpPr>
            <p:nvPr/>
          </p:nvSpPr>
          <p:spPr bwMode="auto">
            <a:xfrm>
              <a:off x="4048" y="2206"/>
              <a:ext cx="223"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18446" name="Rectangle 54"/>
            <p:cNvSpPr>
              <a:spLocks noChangeArrowheads="1"/>
            </p:cNvSpPr>
            <p:nvPr/>
          </p:nvSpPr>
          <p:spPr bwMode="auto">
            <a:xfrm>
              <a:off x="2117" y="2332"/>
              <a:ext cx="585" cy="315"/>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8447" name="Line 55"/>
            <p:cNvSpPr>
              <a:spLocks noChangeShapeType="1"/>
            </p:cNvSpPr>
            <p:nvPr/>
          </p:nvSpPr>
          <p:spPr bwMode="auto">
            <a:xfrm flipH="1" flipV="1">
              <a:off x="1938" y="2501"/>
              <a:ext cx="179"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48" name="Line 56"/>
            <p:cNvSpPr>
              <a:spLocks noChangeShapeType="1"/>
            </p:cNvSpPr>
            <p:nvPr/>
          </p:nvSpPr>
          <p:spPr bwMode="auto">
            <a:xfrm>
              <a:off x="1938" y="1947"/>
              <a:ext cx="0" cy="548"/>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49" name="Text Box 57"/>
            <p:cNvSpPr txBox="1">
              <a:spLocks noChangeArrowheads="1"/>
            </p:cNvSpPr>
            <p:nvPr/>
          </p:nvSpPr>
          <p:spPr bwMode="auto">
            <a:xfrm>
              <a:off x="2126" y="2350"/>
              <a:ext cx="521"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W(z)</a:t>
              </a:r>
            </a:p>
          </p:txBody>
        </p:sp>
        <p:sp>
          <p:nvSpPr>
            <p:cNvPr id="18450" name="Text Box 58"/>
            <p:cNvSpPr txBox="1">
              <a:spLocks noChangeArrowheads="1"/>
            </p:cNvSpPr>
            <p:nvPr/>
          </p:nvSpPr>
          <p:spPr bwMode="auto">
            <a:xfrm>
              <a:off x="2736" y="2456"/>
              <a:ext cx="223" cy="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grpSp>
          <p:nvGrpSpPr>
            <p:cNvPr id="18451" name="Group 59"/>
            <p:cNvGrpSpPr>
              <a:grpSpLocks/>
            </p:cNvGrpSpPr>
            <p:nvPr/>
          </p:nvGrpSpPr>
          <p:grpSpPr bwMode="auto">
            <a:xfrm rot="-5400000">
              <a:off x="1869" y="1797"/>
              <a:ext cx="125" cy="167"/>
              <a:chOff x="3648" y="2331"/>
              <a:chExt cx="151" cy="192"/>
            </a:xfrm>
          </p:grpSpPr>
          <p:sp>
            <p:nvSpPr>
              <p:cNvPr id="18461" name="Oval 60"/>
              <p:cNvSpPr>
                <a:spLocks noChangeArrowheads="1"/>
              </p:cNvSpPr>
              <p:nvPr/>
            </p:nvSpPr>
            <p:spPr bwMode="auto">
              <a:xfrm>
                <a:off x="3649" y="2349"/>
                <a:ext cx="143" cy="146"/>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18462" name="Line 61"/>
              <p:cNvSpPr>
                <a:spLocks noChangeShapeType="1"/>
              </p:cNvSpPr>
              <p:nvPr/>
            </p:nvSpPr>
            <p:spPr bwMode="auto">
              <a:xfrm>
                <a:off x="3801" y="2331"/>
                <a:ext cx="0" cy="192"/>
              </a:xfrm>
              <a:prstGeom prst="line">
                <a:avLst/>
              </a:prstGeom>
              <a:noFill/>
              <a:ln w="762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18452" name="Line 62"/>
            <p:cNvSpPr>
              <a:spLocks noChangeShapeType="1"/>
            </p:cNvSpPr>
            <p:nvPr/>
          </p:nvSpPr>
          <p:spPr bwMode="auto">
            <a:xfrm flipH="1" flipV="1">
              <a:off x="2700" y="2501"/>
              <a:ext cx="269"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53" name="Line 63"/>
            <p:cNvSpPr>
              <a:spLocks noChangeShapeType="1"/>
            </p:cNvSpPr>
            <p:nvPr/>
          </p:nvSpPr>
          <p:spPr bwMode="auto">
            <a:xfrm>
              <a:off x="2969" y="1904"/>
              <a:ext cx="0" cy="591"/>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54" name="Text Box 66"/>
            <p:cNvSpPr txBox="1">
              <a:spLocks noChangeArrowheads="1"/>
            </p:cNvSpPr>
            <p:nvPr/>
          </p:nvSpPr>
          <p:spPr bwMode="auto">
            <a:xfrm>
              <a:off x="3165" y="2068"/>
              <a:ext cx="898"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secondary </a:t>
              </a:r>
            </a:p>
            <a:p>
              <a:pPr>
                <a:lnSpc>
                  <a:spcPct val="75000"/>
                </a:lnSpc>
              </a:pPr>
              <a:r>
                <a:rPr lang="en-US" sz="2000" b="0">
                  <a:solidFill>
                    <a:srgbClr val="FFFF66"/>
                  </a:solidFill>
                </a:rPr>
                <a:t>source</a:t>
              </a:r>
              <a:endParaRPr lang="en-US">
                <a:solidFill>
                  <a:srgbClr val="FFFF66"/>
                </a:solidFill>
              </a:endParaRPr>
            </a:p>
          </p:txBody>
        </p:sp>
        <p:sp>
          <p:nvSpPr>
            <p:cNvPr id="18455" name="Text Box 67"/>
            <p:cNvSpPr txBox="1">
              <a:spLocks noChangeArrowheads="1"/>
            </p:cNvSpPr>
            <p:nvPr/>
          </p:nvSpPr>
          <p:spPr bwMode="auto">
            <a:xfrm>
              <a:off x="1200" y="1829"/>
              <a:ext cx="649"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primary</a:t>
              </a:r>
            </a:p>
            <a:p>
              <a:pPr>
                <a:lnSpc>
                  <a:spcPct val="75000"/>
                </a:lnSpc>
              </a:pPr>
              <a:r>
                <a:rPr lang="en-US" sz="2000" b="0">
                  <a:solidFill>
                    <a:srgbClr val="FFFF66"/>
                  </a:solidFill>
                </a:rPr>
                <a:t>source</a:t>
              </a:r>
              <a:endParaRPr lang="en-US">
                <a:solidFill>
                  <a:srgbClr val="FFFF66"/>
                </a:solidFill>
              </a:endParaRPr>
            </a:p>
          </p:txBody>
        </p:sp>
        <p:sp>
          <p:nvSpPr>
            <p:cNvPr id="18456" name="Line 68"/>
            <p:cNvSpPr>
              <a:spLocks noChangeShapeType="1"/>
            </p:cNvSpPr>
            <p:nvPr/>
          </p:nvSpPr>
          <p:spPr bwMode="auto">
            <a:xfrm flipV="1">
              <a:off x="1983" y="2629"/>
              <a:ext cx="134" cy="86"/>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18457" name="Text Box 69"/>
            <p:cNvSpPr txBox="1">
              <a:spLocks noChangeArrowheads="1"/>
            </p:cNvSpPr>
            <p:nvPr/>
          </p:nvSpPr>
          <p:spPr bwMode="auto">
            <a:xfrm>
              <a:off x="1632" y="2274"/>
              <a:ext cx="223" cy="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18458" name="Text Box 70"/>
            <p:cNvSpPr txBox="1">
              <a:spLocks noChangeArrowheads="1"/>
            </p:cNvSpPr>
            <p:nvPr/>
          </p:nvSpPr>
          <p:spPr bwMode="auto">
            <a:xfrm>
              <a:off x="2509" y="907"/>
              <a:ext cx="462" cy="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FF"/>
                  </a:solidFill>
                </a:rPr>
                <a:t>F(z)</a:t>
              </a:r>
            </a:p>
          </p:txBody>
        </p:sp>
      </p:grpSp>
      <p:pic>
        <p:nvPicPr>
          <p:cNvPr id="18436"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2925" y="2268135"/>
            <a:ext cx="394750" cy="593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ircular Arrow 1"/>
          <p:cNvSpPr/>
          <p:nvPr/>
        </p:nvSpPr>
        <p:spPr bwMode="auto">
          <a:xfrm rot="5400000" flipH="1">
            <a:off x="4942294" y="1906578"/>
            <a:ext cx="913613" cy="1078137"/>
          </a:xfrm>
          <a:prstGeom prst="circularArrow">
            <a:avLst/>
          </a:prstGeom>
          <a:solidFill>
            <a:srgbClr val="FFFFFF"/>
          </a:solidFill>
          <a:ln w="12700" cap="flat" cmpd="sng" algn="ctr">
            <a:solidFill>
              <a:srgbClr val="FFFFFF"/>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sp>
        <p:nvSpPr>
          <p:cNvPr id="40" name="Circular Arrow 39"/>
          <p:cNvSpPr/>
          <p:nvPr/>
        </p:nvSpPr>
        <p:spPr bwMode="auto">
          <a:xfrm rot="16200000" flipH="1">
            <a:off x="2928053" y="1906578"/>
            <a:ext cx="913613" cy="1078137"/>
          </a:xfrm>
          <a:prstGeom prst="circularArrow">
            <a:avLst/>
          </a:prstGeom>
          <a:solidFill>
            <a:srgbClr val="FFFFFF"/>
          </a:solidFill>
          <a:ln w="12700" cap="flat" cmpd="sng" algn="ctr">
            <a:solidFill>
              <a:srgbClr val="FFFFFF"/>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cxnSp>
        <p:nvCxnSpPr>
          <p:cNvPr id="4" name="Straight Connector 3"/>
          <p:cNvCxnSpPr/>
          <p:nvPr/>
        </p:nvCxnSpPr>
        <p:spPr bwMode="auto">
          <a:xfrm flipH="1" flipV="1">
            <a:off x="3563888" y="2091276"/>
            <a:ext cx="1728193" cy="11766"/>
          </a:xfrm>
          <a:prstGeom prst="line">
            <a:avLst/>
          </a:prstGeom>
          <a:solidFill>
            <a:schemeClr val="accent1"/>
          </a:solidFill>
          <a:ln w="57150" cap="flat" cmpd="sng" algn="ctr">
            <a:solidFill>
              <a:srgbClr val="FFFFFF"/>
            </a:solidFill>
            <a:prstDash val="solid"/>
            <a:round/>
            <a:headEnd type="none" w="sm" len="sm"/>
            <a:tailEnd type="triangl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6" name="Text Box 203">
            <a:extLst>
              <a:ext uri="{FF2B5EF4-FFF2-40B4-BE49-F238E27FC236}">
                <a16:creationId xmlns:a16="http://schemas.microsoft.com/office/drawing/2014/main" id="{DF4837A4-E86F-B25D-348B-1C30EB5D55EF}"/>
              </a:ext>
            </a:extLst>
          </p:cNvPr>
          <p:cNvSpPr txBox="1">
            <a:spLocks noChangeArrowheads="1"/>
          </p:cNvSpPr>
          <p:nvPr/>
        </p:nvSpPr>
        <p:spPr bwMode="auto">
          <a:xfrm rot="19654630">
            <a:off x="533879" y="3620287"/>
            <a:ext cx="9631142" cy="1570303"/>
          </a:xfrm>
          <a:prstGeom prst="rect">
            <a:avLst/>
          </a:prstGeom>
          <a:solidFill>
            <a:srgbClr val="AA0000">
              <a:alpha val="20000"/>
            </a:srgbClr>
          </a:solidFill>
          <a:ln w="9525">
            <a:noFill/>
            <a:miter lim="800000"/>
            <a:headEnd type="none" w="sm" len="sm"/>
            <a:tailEnd type="none" w="sm" len="sm"/>
          </a:ln>
          <a:effectLst/>
        </p:spPr>
        <p:txBody>
          <a:bodyPr wrap="square" lIns="92075" tIns="46038" rIns="92075" bIns="46038" anchor="ctr">
            <a:spAutoFit/>
          </a:bodyPr>
          <a:lstStyle/>
          <a:p>
            <a:pPr>
              <a:defRPr/>
            </a:pPr>
            <a:r>
              <a:rPr lang="en-US" sz="9600" dirty="0">
                <a:solidFill>
                  <a:schemeClr val="accent1"/>
                </a:solidFill>
                <a:cs typeface="+mn-cs"/>
              </a:rPr>
              <a:t>Skip this slide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a:t>
            </a:r>
          </a:p>
        </p:txBody>
      </p:sp>
      <p:sp>
        <p:nvSpPr>
          <p:cNvPr id="3" name="Content Placeholder 2"/>
          <p:cNvSpPr>
            <a:spLocks noGrp="1"/>
          </p:cNvSpPr>
          <p:nvPr>
            <p:ph idx="1"/>
          </p:nvPr>
        </p:nvSpPr>
        <p:spPr>
          <a:xfrm>
            <a:off x="251520" y="1035050"/>
            <a:ext cx="8558213" cy="5289550"/>
          </a:xfrm>
        </p:spPr>
        <p:txBody>
          <a:bodyPr/>
          <a:lstStyle/>
          <a:p>
            <a:pPr>
              <a:spcBef>
                <a:spcPts val="0"/>
              </a:spcBef>
              <a:buFont typeface="Arial"/>
              <a:buChar char="•"/>
            </a:pPr>
            <a:r>
              <a:rPr lang="sv-SE" sz="2400" b="0" dirty="0"/>
              <a:t>Design </a:t>
            </a:r>
            <a:r>
              <a:rPr lang="sv-SE" sz="2400" b="0" dirty="0" err="1"/>
              <a:t>loudspeaker</a:t>
            </a:r>
            <a:r>
              <a:rPr lang="sv-SE" sz="2400" b="0" dirty="0"/>
              <a:t> signal(s) from </a:t>
            </a:r>
          </a:p>
          <a:p>
            <a:pPr marL="0" indent="0">
              <a:spcBef>
                <a:spcPts val="0"/>
              </a:spcBef>
              <a:buNone/>
            </a:pPr>
            <a:r>
              <a:rPr lang="sv-SE" sz="2400" b="0" dirty="0"/>
              <a:t>    </a:t>
            </a:r>
            <a:r>
              <a:rPr lang="sv-SE" sz="2400" b="0" dirty="0" err="1"/>
              <a:t>reference</a:t>
            </a:r>
            <a:r>
              <a:rPr lang="sv-SE" sz="2400" b="0" dirty="0"/>
              <a:t> signal(s), </a:t>
            </a:r>
            <a:r>
              <a:rPr lang="sv-SE" sz="2400" b="0" dirty="0" err="1"/>
              <a:t>to</a:t>
            </a:r>
            <a:r>
              <a:rPr lang="sv-SE" sz="2400" b="0" dirty="0"/>
              <a:t> </a:t>
            </a:r>
            <a:r>
              <a:rPr lang="sv-SE" sz="2400" b="0" dirty="0" err="1"/>
              <a:t>control</a:t>
            </a:r>
            <a:r>
              <a:rPr lang="sv-SE" sz="2400" b="0" dirty="0"/>
              <a:t> sound</a:t>
            </a:r>
          </a:p>
          <a:p>
            <a:pPr marL="0" indent="0">
              <a:spcBef>
                <a:spcPts val="0"/>
              </a:spcBef>
              <a:buNone/>
            </a:pPr>
            <a:r>
              <a:rPr lang="sv-SE" sz="2400" b="0" dirty="0"/>
              <a:t>    at </a:t>
            </a:r>
            <a:r>
              <a:rPr lang="sv-SE" sz="2400" b="0" dirty="0" err="1"/>
              <a:t>some</a:t>
            </a:r>
            <a:r>
              <a:rPr lang="sv-SE" sz="2400" b="0" dirty="0"/>
              <a:t> </a:t>
            </a:r>
            <a:r>
              <a:rPr lang="sv-SE" sz="2400" b="0" dirty="0" err="1"/>
              <a:t>point</a:t>
            </a:r>
            <a:r>
              <a:rPr lang="sv-SE" sz="2400" b="0" dirty="0"/>
              <a:t>(s) in a </a:t>
            </a:r>
            <a:r>
              <a:rPr lang="sv-SE" sz="2400" b="0" dirty="0" err="1"/>
              <a:t>room</a:t>
            </a:r>
            <a:r>
              <a:rPr lang="sv-SE" sz="2400" b="0" dirty="0"/>
              <a:t>/space</a:t>
            </a:r>
          </a:p>
          <a:p>
            <a:pPr>
              <a:spcBef>
                <a:spcPts val="1200"/>
              </a:spcBef>
              <a:buFont typeface="Arial"/>
              <a:buChar char="•"/>
            </a:pPr>
            <a:r>
              <a:rPr lang="sv-SE" sz="2400" b="0" dirty="0" err="1"/>
              <a:t>Reference</a:t>
            </a:r>
            <a:r>
              <a:rPr lang="sv-SE" sz="2400" b="0" dirty="0"/>
              <a:t> signal(s) </a:t>
            </a:r>
            <a:r>
              <a:rPr lang="sv-SE" sz="2400" b="0" dirty="0" err="1"/>
              <a:t>either</a:t>
            </a:r>
            <a:r>
              <a:rPr lang="sv-SE" sz="2400" b="0" dirty="0"/>
              <a:t> given</a:t>
            </a:r>
          </a:p>
          <a:p>
            <a:pPr marL="0" indent="0">
              <a:spcBef>
                <a:spcPts val="0"/>
              </a:spcBef>
              <a:buNone/>
            </a:pPr>
            <a:r>
              <a:rPr lang="sv-SE" sz="2400" b="0" dirty="0"/>
              <a:t>    or </a:t>
            </a:r>
            <a:r>
              <a:rPr lang="sv-SE" sz="2400" b="0" dirty="0" err="1"/>
              <a:t>recorded</a:t>
            </a:r>
            <a:r>
              <a:rPr lang="sv-SE" sz="2400" b="0" dirty="0"/>
              <a:t> (</a:t>
            </a:r>
            <a:r>
              <a:rPr lang="sv-SE" sz="2400" b="0" dirty="0" err="1"/>
              <a:t>microphone</a:t>
            </a:r>
            <a:r>
              <a:rPr lang="sv-SE" sz="2400" b="0" dirty="0"/>
              <a:t>(s))</a:t>
            </a:r>
          </a:p>
          <a:p>
            <a:pPr>
              <a:spcBef>
                <a:spcPts val="1200"/>
              </a:spcBef>
            </a:pPr>
            <a:r>
              <a:rPr lang="sv-SE" sz="2400" b="0" dirty="0" err="1"/>
              <a:t>Requires</a:t>
            </a:r>
            <a:r>
              <a:rPr lang="sv-SE" sz="2400" b="0" dirty="0"/>
              <a:t> </a:t>
            </a:r>
            <a:r>
              <a:rPr lang="sv-SE" sz="2400" b="0" dirty="0" err="1"/>
              <a:t>knowledge</a:t>
            </a:r>
            <a:r>
              <a:rPr lang="sv-SE" sz="2400" b="0" dirty="0"/>
              <a:t> </a:t>
            </a:r>
            <a:r>
              <a:rPr lang="sv-SE" sz="2400" b="0" dirty="0" err="1"/>
              <a:t>of</a:t>
            </a:r>
            <a:r>
              <a:rPr lang="sv-SE" sz="2400" b="0" dirty="0"/>
              <a:t> </a:t>
            </a:r>
            <a:r>
              <a:rPr lang="sv-SE" sz="2400" b="0" dirty="0" err="1"/>
              <a:t>acoustic</a:t>
            </a:r>
            <a:r>
              <a:rPr lang="sv-SE" sz="2400" b="0" dirty="0"/>
              <a:t> </a:t>
            </a:r>
          </a:p>
          <a:p>
            <a:pPr marL="0" indent="0">
              <a:spcBef>
                <a:spcPts val="0"/>
              </a:spcBef>
              <a:buNone/>
            </a:pPr>
            <a:r>
              <a:rPr lang="sv-SE" sz="2400" b="0" dirty="0"/>
              <a:t>    </a:t>
            </a:r>
            <a:r>
              <a:rPr lang="sv-SE" sz="2400" b="0" dirty="0" err="1"/>
              <a:t>impulses</a:t>
            </a:r>
            <a:r>
              <a:rPr lang="sv-SE" sz="2400" b="0" dirty="0"/>
              <a:t> </a:t>
            </a:r>
            <a:r>
              <a:rPr lang="sv-SE" sz="2400" b="0" dirty="0" err="1"/>
              <a:t>responses</a:t>
            </a:r>
            <a:r>
              <a:rPr lang="sv-SE" sz="2400" b="0" dirty="0"/>
              <a:t> from </a:t>
            </a:r>
            <a:r>
              <a:rPr lang="sv-SE" sz="2400" b="0" dirty="0" err="1"/>
              <a:t>each</a:t>
            </a:r>
            <a:endParaRPr lang="sv-SE" sz="2400" b="0" dirty="0"/>
          </a:p>
          <a:p>
            <a:pPr marL="0" indent="0">
              <a:spcBef>
                <a:spcPts val="0"/>
              </a:spcBef>
              <a:buNone/>
            </a:pPr>
            <a:r>
              <a:rPr lang="sv-SE" sz="2400" b="0" dirty="0"/>
              <a:t>    </a:t>
            </a:r>
            <a:r>
              <a:rPr lang="sv-SE" sz="2400" b="0" dirty="0" err="1"/>
              <a:t>loudspeaker</a:t>
            </a:r>
            <a:r>
              <a:rPr lang="sv-SE" sz="2400" b="0" dirty="0"/>
              <a:t> </a:t>
            </a:r>
            <a:r>
              <a:rPr lang="sv-SE" sz="2400" b="0" dirty="0" err="1"/>
              <a:t>to</a:t>
            </a:r>
            <a:r>
              <a:rPr lang="sv-SE" sz="2400" b="0" dirty="0"/>
              <a:t> </a:t>
            </a:r>
            <a:r>
              <a:rPr lang="sv-SE" sz="2400" b="0" dirty="0" err="1"/>
              <a:t>each</a:t>
            </a:r>
            <a:r>
              <a:rPr lang="sv-SE" sz="2400" b="0" dirty="0"/>
              <a:t> </a:t>
            </a:r>
            <a:r>
              <a:rPr lang="sv-SE" sz="2400" b="0" dirty="0" err="1"/>
              <a:t>control</a:t>
            </a:r>
            <a:r>
              <a:rPr lang="sv-SE" sz="2400" b="0" dirty="0"/>
              <a:t> </a:t>
            </a:r>
            <a:r>
              <a:rPr lang="sv-SE" sz="2400" b="0" dirty="0" err="1"/>
              <a:t>point</a:t>
            </a:r>
            <a:r>
              <a:rPr lang="sv-SE" sz="2400" b="0" dirty="0"/>
              <a:t> (</a:t>
            </a:r>
            <a:r>
              <a:rPr lang="sv-SE" sz="2400" b="0" dirty="0" err="1"/>
              <a:t>microphone</a:t>
            </a:r>
            <a:r>
              <a:rPr lang="sv-SE" sz="2400" b="0" dirty="0"/>
              <a:t>)</a:t>
            </a:r>
          </a:p>
          <a:p>
            <a:pPr marL="800100" lvl="1" indent="-342900">
              <a:buFont typeface="Wingdings" charset="0"/>
              <a:buChar char="è"/>
            </a:pPr>
            <a:r>
              <a:rPr lang="sv-SE" dirty="0"/>
              <a:t> </a:t>
            </a:r>
            <a:r>
              <a:rPr lang="sv-SE" dirty="0" err="1"/>
              <a:t>Acoustic</a:t>
            </a:r>
            <a:r>
              <a:rPr lang="sv-SE" dirty="0"/>
              <a:t> </a:t>
            </a:r>
            <a:r>
              <a:rPr lang="sv-SE" dirty="0" err="1"/>
              <a:t>impulse</a:t>
            </a:r>
            <a:r>
              <a:rPr lang="sv-SE" dirty="0"/>
              <a:t> </a:t>
            </a:r>
            <a:r>
              <a:rPr lang="sv-SE" dirty="0" err="1"/>
              <a:t>responses</a:t>
            </a:r>
            <a:r>
              <a:rPr lang="sv-SE" dirty="0"/>
              <a:t> </a:t>
            </a:r>
            <a:r>
              <a:rPr lang="sv-SE" dirty="0" err="1"/>
              <a:t>may</a:t>
            </a:r>
            <a:r>
              <a:rPr lang="sv-SE" dirty="0"/>
              <a:t> be </a:t>
            </a:r>
            <a:r>
              <a:rPr lang="sv-SE" dirty="0" err="1"/>
              <a:t>measured</a:t>
            </a:r>
            <a:r>
              <a:rPr lang="sv-SE" dirty="0"/>
              <a:t>       </a:t>
            </a:r>
          </a:p>
          <a:p>
            <a:pPr marL="457200" lvl="1" indent="0">
              <a:spcBef>
                <a:spcPts val="0"/>
              </a:spcBef>
              <a:buNone/>
            </a:pPr>
            <a:r>
              <a:rPr lang="sv-SE" dirty="0"/>
              <a:t>     </a:t>
            </a:r>
            <a:r>
              <a:rPr lang="sv-SE" dirty="0" err="1"/>
              <a:t>ahead</a:t>
            </a:r>
            <a:r>
              <a:rPr lang="sv-SE" dirty="0"/>
              <a:t> </a:t>
            </a:r>
            <a:r>
              <a:rPr lang="sv-SE" dirty="0" err="1"/>
              <a:t>of</a:t>
            </a:r>
            <a:r>
              <a:rPr lang="sv-SE" dirty="0"/>
              <a:t> </a:t>
            </a:r>
            <a:r>
              <a:rPr lang="sv-SE" dirty="0" err="1"/>
              <a:t>time</a:t>
            </a:r>
            <a:r>
              <a:rPr lang="sv-SE" dirty="0"/>
              <a:t> (’</a:t>
            </a:r>
            <a:r>
              <a:rPr lang="sv-SE" dirty="0" err="1"/>
              <a:t>calibration</a:t>
            </a:r>
            <a:r>
              <a:rPr lang="sv-SE" dirty="0"/>
              <a:t>’)</a:t>
            </a:r>
          </a:p>
          <a:p>
            <a:pPr lvl="1">
              <a:spcBef>
                <a:spcPts val="0"/>
              </a:spcBef>
              <a:buFont typeface="Wingdings" charset="0"/>
              <a:buChar char="è"/>
            </a:pPr>
            <a:r>
              <a:rPr lang="sv-SE" dirty="0">
                <a:sym typeface="Wingdings"/>
              </a:rPr>
              <a:t> </a:t>
            </a:r>
            <a:r>
              <a:rPr lang="sv-SE" dirty="0" err="1">
                <a:sym typeface="Wingdings"/>
              </a:rPr>
              <a:t>Calibration</a:t>
            </a:r>
            <a:r>
              <a:rPr lang="sv-SE" dirty="0">
                <a:sym typeface="Wingdings"/>
              </a:rPr>
              <a:t> </a:t>
            </a:r>
            <a:r>
              <a:rPr lang="sv-SE" dirty="0" err="1">
                <a:sym typeface="Wingdings"/>
              </a:rPr>
              <a:t>c</a:t>
            </a:r>
            <a:r>
              <a:rPr lang="sv-SE" dirty="0" err="1"/>
              <a:t>an</a:t>
            </a:r>
            <a:r>
              <a:rPr lang="sv-SE" dirty="0"/>
              <a:t> be a </a:t>
            </a:r>
            <a:r>
              <a:rPr lang="sv-SE" dirty="0" err="1"/>
              <a:t>difficult</a:t>
            </a:r>
            <a:r>
              <a:rPr lang="sv-SE" dirty="0"/>
              <a:t> in </a:t>
            </a:r>
            <a:r>
              <a:rPr lang="sv-SE" dirty="0" err="1"/>
              <a:t>practice</a:t>
            </a:r>
            <a:r>
              <a:rPr lang="sv-SE" dirty="0"/>
              <a:t>, </a:t>
            </a:r>
            <a:r>
              <a:rPr lang="sv-SE" dirty="0" err="1"/>
              <a:t>time</a:t>
            </a:r>
            <a:r>
              <a:rPr lang="sv-SE" dirty="0"/>
              <a:t>  </a:t>
            </a:r>
          </a:p>
          <a:p>
            <a:pPr marL="457200" lvl="1" indent="0">
              <a:spcBef>
                <a:spcPts val="0"/>
              </a:spcBef>
              <a:buNone/>
            </a:pPr>
            <a:r>
              <a:rPr lang="sv-SE" dirty="0"/>
              <a:t>     </a:t>
            </a:r>
            <a:r>
              <a:rPr lang="sv-SE" dirty="0" err="1"/>
              <a:t>consuming</a:t>
            </a:r>
            <a:r>
              <a:rPr lang="sv-SE" dirty="0"/>
              <a:t>, or </a:t>
            </a:r>
            <a:r>
              <a:rPr lang="sv-SE" dirty="0" err="1"/>
              <a:t>problematic</a:t>
            </a:r>
            <a:r>
              <a:rPr lang="sv-SE" dirty="0"/>
              <a:t> </a:t>
            </a:r>
            <a:r>
              <a:rPr lang="sv-SE" dirty="0" err="1"/>
              <a:t>if</a:t>
            </a:r>
            <a:r>
              <a:rPr lang="sv-SE" dirty="0"/>
              <a:t> system is </a:t>
            </a:r>
            <a:r>
              <a:rPr lang="sv-SE" dirty="0" err="1"/>
              <a:t>time-varying</a:t>
            </a:r>
            <a:endParaRPr lang="sv-SE" sz="2400" b="0" dirty="0"/>
          </a:p>
        </p:txBody>
      </p:sp>
      <p:grpSp>
        <p:nvGrpSpPr>
          <p:cNvPr id="13" name="Group 12"/>
          <p:cNvGrpSpPr/>
          <p:nvPr/>
        </p:nvGrpSpPr>
        <p:grpSpPr>
          <a:xfrm>
            <a:off x="5652120" y="1340768"/>
            <a:ext cx="2952328" cy="2736304"/>
            <a:chOff x="5796136" y="1340768"/>
            <a:chExt cx="2952328" cy="2736304"/>
          </a:xfrm>
        </p:grpSpPr>
        <p:grpSp>
          <p:nvGrpSpPr>
            <p:cNvPr id="4" name="Group 3"/>
            <p:cNvGrpSpPr/>
            <p:nvPr/>
          </p:nvGrpSpPr>
          <p:grpSpPr>
            <a:xfrm>
              <a:off x="5874693" y="1412776"/>
              <a:ext cx="2801763" cy="2552545"/>
              <a:chOff x="2339752" y="1916832"/>
              <a:chExt cx="4745979" cy="3488649"/>
            </a:xfrm>
          </p:grpSpPr>
          <p:pic>
            <p:nvPicPr>
              <p:cNvPr id="5" name="Graphic 7">
                <a:extLst>
                  <a:ext uri="{FF2B5EF4-FFF2-40B4-BE49-F238E27FC236}">
                    <a16:creationId xmlns:a16="http://schemas.microsoft.com/office/drawing/2014/main" id="{9512A595-1066-4F36-9B51-B44DB69F03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9752" y="1916832"/>
                <a:ext cx="4745979" cy="3488649"/>
              </a:xfrm>
              <a:prstGeom prst="rect">
                <a:avLst/>
              </a:prstGeom>
              <a:solidFill>
                <a:schemeClr val="bg1"/>
              </a:solidFill>
              <a:ln>
                <a:solidFill>
                  <a:srgbClr val="FFFFFF"/>
                </a:solidFill>
              </a:ln>
            </p:spPr>
          </p:pic>
          <p:sp>
            <p:nvSpPr>
              <p:cNvPr id="6" name="Oval 5"/>
              <p:cNvSpPr/>
              <p:nvPr/>
            </p:nvSpPr>
            <p:spPr bwMode="auto">
              <a:xfrm>
                <a:off x="3779912" y="2348880"/>
                <a:ext cx="3024336" cy="2664296"/>
              </a:xfrm>
              <a:prstGeom prst="ellipse">
                <a:avLst/>
              </a:prstGeom>
              <a:solidFill>
                <a:srgbClr val="FFFFFF"/>
              </a:solidFill>
              <a:ln w="12700" cap="flat" cmpd="sng" algn="ctr">
                <a:solidFill>
                  <a:srgbClr val="FFFFFF"/>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522896796"/>
                  </p:ext>
                </p:extLst>
              </p:nvPr>
            </p:nvGraphicFramePr>
            <p:xfrm>
              <a:off x="5364088" y="2996952"/>
              <a:ext cx="1435375" cy="1243335"/>
            </p:xfrm>
            <a:graphic>
              <a:graphicData uri="http://schemas.openxmlformats.org/presentationml/2006/ole">
                <mc:AlternateContent xmlns:mc="http://schemas.openxmlformats.org/markup-compatibility/2006">
                  <mc:Choice xmlns:v="urn:schemas-microsoft-com:vml" Requires="v">
                    <p:oleObj name="Clip" r:id="rId4" imgW="4063497" imgH="3468986" progId="MS_ClipArt_Gallery.2">
                      <p:embed/>
                    </p:oleObj>
                  </mc:Choice>
                  <mc:Fallback>
                    <p:oleObj name="Clip" r:id="rId4" imgW="4063497" imgH="34689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996952"/>
                            <a:ext cx="1435375" cy="1243335"/>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25666740"/>
                  </p:ext>
                </p:extLst>
              </p:nvPr>
            </p:nvGraphicFramePr>
            <p:xfrm>
              <a:off x="4131888" y="2999405"/>
              <a:ext cx="1368152" cy="1243335"/>
            </p:xfrm>
            <a:graphic>
              <a:graphicData uri="http://schemas.openxmlformats.org/presentationml/2006/ole">
                <mc:AlternateContent xmlns:mc="http://schemas.openxmlformats.org/markup-compatibility/2006">
                  <mc:Choice xmlns:v="urn:schemas-microsoft-com:vml" Requires="v">
                    <p:oleObj name="Clip" r:id="rId6" imgW="4063497" imgH="3468986" progId="MS_ClipArt_Gallery.2">
                      <p:embed/>
                    </p:oleObj>
                  </mc:Choice>
                  <mc:Fallback>
                    <p:oleObj name="Clip" r:id="rId6" imgW="4063497" imgH="34689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888" y="2999405"/>
                            <a:ext cx="1368152" cy="1243335"/>
                          </a:xfrm>
                          <a:prstGeom prst="rect">
                            <a:avLst/>
                          </a:prstGeom>
                          <a:noFill/>
                          <a:ln>
                            <a:noFill/>
                          </a:ln>
                          <a:effectLst/>
                        </p:spPr>
                      </p:pic>
                    </p:oleObj>
                  </mc:Fallback>
                </mc:AlternateContent>
              </a:graphicData>
            </a:graphic>
          </p:graphicFrame>
        </p:grpSp>
        <p:sp>
          <p:nvSpPr>
            <p:cNvPr id="11" name="Rectangle 10"/>
            <p:cNvSpPr/>
            <p:nvPr/>
          </p:nvSpPr>
          <p:spPr bwMode="auto">
            <a:xfrm>
              <a:off x="5796136" y="1340768"/>
              <a:ext cx="2952328" cy="2736304"/>
            </a:xfrm>
            <a:prstGeom prst="rect">
              <a:avLst/>
            </a:prstGeom>
            <a:noFill/>
            <a:ln w="12700" cap="flat" cmpd="sng" algn="ctr">
              <a:solidFill>
                <a:srgbClr val="FFFFFF"/>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grpSp>
      <p:sp>
        <p:nvSpPr>
          <p:cNvPr id="12" name="TextBox 11"/>
          <p:cNvSpPr txBox="1"/>
          <p:nvPr/>
        </p:nvSpPr>
        <p:spPr>
          <a:xfrm rot="5400000">
            <a:off x="7392680" y="2558349"/>
            <a:ext cx="2762094" cy="338554"/>
          </a:xfrm>
          <a:prstGeom prst="rect">
            <a:avLst/>
          </a:prstGeom>
          <a:noFill/>
        </p:spPr>
        <p:txBody>
          <a:bodyPr wrap="none" rtlCol="0">
            <a:spAutoFit/>
          </a:bodyPr>
          <a:lstStyle/>
          <a:p>
            <a:r>
              <a:rPr lang="en-US" sz="1600" b="0" dirty="0"/>
              <a:t>Example: Binaural synthesis</a:t>
            </a:r>
          </a:p>
        </p:txBody>
      </p:sp>
    </p:spTree>
    <p:extLst>
      <p:ext uri="{BB962C8B-B14F-4D97-AF65-F5344CB8AC3E}">
        <p14:creationId xmlns:p14="http://schemas.microsoft.com/office/powerpoint/2010/main" val="362502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defRPr/>
            </a:pPr>
            <a:r>
              <a:rPr lang="en-US" dirty="0" err="1"/>
              <a:t>Feedforward</a:t>
            </a:r>
            <a:r>
              <a:rPr lang="en-US" dirty="0"/>
              <a:t> ANC - MIMO</a:t>
            </a:r>
            <a:endParaRPr lang="en-US" dirty="0">
              <a:cs typeface="+mj-cs"/>
            </a:endParaRPr>
          </a:p>
        </p:txBody>
      </p:sp>
      <p:sp>
        <p:nvSpPr>
          <p:cNvPr id="27650" name="Rectangle 3"/>
          <p:cNvSpPr>
            <a:spLocks noGrp="1" noChangeArrowheads="1"/>
          </p:cNvSpPr>
          <p:nvPr>
            <p:ph type="body" idx="1"/>
          </p:nvPr>
        </p:nvSpPr>
        <p:spPr>
          <a:xfrm>
            <a:off x="367729" y="1163786"/>
            <a:ext cx="8740775" cy="5289550"/>
          </a:xfrm>
        </p:spPr>
        <p:txBody>
          <a:bodyPr/>
          <a:lstStyle/>
          <a:p>
            <a:pPr>
              <a:defRPr/>
            </a:pPr>
            <a:r>
              <a:rPr lang="en-US" dirty="0">
                <a:latin typeface="Arial" charset="0"/>
                <a:ea typeface="ＭＳ Ｐゴシック" charset="0"/>
              </a:rPr>
              <a:t>Extension: </a:t>
            </a:r>
          </a:p>
          <a:p>
            <a:pPr marL="0" indent="0">
              <a:buNone/>
              <a:defRPr/>
            </a:pPr>
            <a:r>
              <a:rPr lang="en-US" b="0" dirty="0">
                <a:latin typeface="Arial" charset="0"/>
                <a:ea typeface="ＭＳ Ｐゴシック" charset="0"/>
              </a:rPr>
              <a:t>     Multiple reference signals</a:t>
            </a:r>
          </a:p>
          <a:p>
            <a:pPr marL="0" indent="0">
              <a:buNone/>
              <a:defRPr/>
            </a:pPr>
            <a:r>
              <a:rPr lang="en-US" b="0" dirty="0">
                <a:latin typeface="Arial" charset="0"/>
                <a:ea typeface="ＭＳ Ｐゴシック" charset="0"/>
              </a:rPr>
              <a:t>     Multiple secondary sources</a:t>
            </a:r>
          </a:p>
          <a:p>
            <a:pPr marL="0" indent="0">
              <a:buNone/>
              <a:defRPr/>
            </a:pPr>
            <a:r>
              <a:rPr lang="en-US" b="0" dirty="0">
                <a:latin typeface="Arial" charset="0"/>
                <a:ea typeface="ＭＳ Ｐゴシック" charset="0"/>
              </a:rPr>
              <a:t>     Multiple error signals</a:t>
            </a:r>
          </a:p>
          <a:p>
            <a:pPr marL="457200" lvl="1" indent="0">
              <a:buNone/>
              <a:defRPr/>
            </a:pPr>
            <a:endParaRPr lang="en-US" dirty="0">
              <a:latin typeface="Arial" charset="0"/>
              <a:ea typeface="ＭＳ Ｐゴシック" charset="0"/>
            </a:endParaRPr>
          </a:p>
          <a:p>
            <a:pPr marL="457200" lvl="1" indent="0">
              <a:spcBef>
                <a:spcPts val="2400"/>
              </a:spcBef>
              <a:buNone/>
              <a:defRPr/>
            </a:pPr>
            <a:r>
              <a:rPr lang="en-US" sz="1800" dirty="0">
                <a:latin typeface="Arial" charset="0"/>
                <a:ea typeface="ＭＳ Ｐゴシック" charset="0"/>
              </a:rPr>
              <a:t>(a.k.a. ‘MIMO ANC’, multiple-input multiple-output ANC)</a:t>
            </a:r>
            <a:endParaRPr lang="en-US" dirty="0">
              <a:latin typeface="Arial" charset="0"/>
              <a:ea typeface="ＭＳ Ｐゴシック" charset="0"/>
            </a:endParaRPr>
          </a:p>
          <a:p>
            <a:pPr lvl="1">
              <a:spcBef>
                <a:spcPts val="2400"/>
              </a:spcBef>
              <a:defRPr/>
            </a:pPr>
            <a:r>
              <a:rPr lang="en-US" sz="2000" dirty="0">
                <a:latin typeface="Arial" charset="0"/>
                <a:ea typeface="ＭＳ Ｐゴシック" charset="0"/>
              </a:rPr>
              <a:t>Applications: airplane/car cabin noise control, active vibration control,...</a:t>
            </a:r>
          </a:p>
          <a:p>
            <a:pPr lvl="1">
              <a:defRPr/>
            </a:pPr>
            <a:r>
              <a:rPr lang="en-US" sz="2000" dirty="0">
                <a:latin typeface="Arial" charset="0"/>
                <a:ea typeface="ＭＳ Ｐゴシック" charset="0"/>
              </a:rPr>
              <a:t>Needs generalization of Filtered-x algorithms, where coefficients of control filters are adapted to minimize the sum of the mean square values of all the error signals.</a:t>
            </a:r>
          </a:p>
        </p:txBody>
      </p:sp>
      <p:pic>
        <p:nvPicPr>
          <p:cNvPr id="85" name="Graphic 28">
            <a:extLst>
              <a:ext uri="{FF2B5EF4-FFF2-40B4-BE49-F238E27FC236}">
                <a16:creationId xmlns:a16="http://schemas.microsoft.com/office/drawing/2014/main" id="{EEA912DD-F37D-4542-99A3-EFC285B5DA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6098" y="1140580"/>
            <a:ext cx="3460227" cy="2859584"/>
          </a:xfrm>
          <a:prstGeom prst="rect">
            <a:avLst/>
          </a:prstGeom>
          <a:solidFill>
            <a:schemeClr val="bg2"/>
          </a:solid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E9A77BA-0717-4128-9007-83DF877C07F1}"/>
              </a:ext>
            </a:extLst>
          </p:cNvPr>
          <p:cNvSpPr/>
          <p:nvPr/>
        </p:nvSpPr>
        <p:spPr bwMode="auto">
          <a:xfrm>
            <a:off x="5436098" y="1140580"/>
            <a:ext cx="3460227" cy="2828777"/>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sv-SE" sz="2400" b="1" i="0" u="none" strike="noStrike" cap="none" normalizeH="0" baseline="0">
              <a:ln>
                <a:noFill/>
              </a:ln>
              <a:solidFill>
                <a:schemeClr val="bg1"/>
              </a:solidFill>
              <a:effectLst/>
              <a:latin typeface="Arial" charset="0"/>
              <a:ea typeface="ＭＳ Ｐゴシック" charset="0"/>
            </a:endParaRPr>
          </a:p>
        </p:txBody>
      </p:sp>
      <p:sp>
        <p:nvSpPr>
          <p:cNvPr id="12290" name="Rectangle 2"/>
          <p:cNvSpPr>
            <a:spLocks noGrp="1" noChangeArrowheads="1"/>
          </p:cNvSpPr>
          <p:nvPr>
            <p:ph type="title"/>
          </p:nvPr>
        </p:nvSpPr>
        <p:spPr/>
        <p:txBody>
          <a:bodyPr/>
          <a:lstStyle/>
          <a:p>
            <a:pPr>
              <a:defRPr/>
            </a:pPr>
            <a:r>
              <a:rPr lang="en-US" dirty="0" err="1"/>
              <a:t>Feedforward</a:t>
            </a:r>
            <a:r>
              <a:rPr lang="en-US" dirty="0"/>
              <a:t> ANC - MIMO</a:t>
            </a:r>
            <a:endParaRPr lang="en-US" sz="2000" dirty="0">
              <a:cs typeface="+mj-cs"/>
            </a:endParaRPr>
          </a:p>
        </p:txBody>
      </p:sp>
      <p:sp>
        <p:nvSpPr>
          <p:cNvPr id="6" name="TextBox 5">
            <a:extLst>
              <a:ext uri="{FF2B5EF4-FFF2-40B4-BE49-F238E27FC236}">
                <a16:creationId xmlns:a16="http://schemas.microsoft.com/office/drawing/2014/main" id="{99D5D5AA-9C1E-493B-935D-63B0B08052E9}"/>
              </a:ext>
            </a:extLst>
          </p:cNvPr>
          <p:cNvSpPr txBox="1"/>
          <p:nvPr/>
        </p:nvSpPr>
        <p:spPr>
          <a:xfrm>
            <a:off x="6476380" y="4000164"/>
            <a:ext cx="2880320" cy="929485"/>
          </a:xfrm>
          <a:prstGeom prst="rect">
            <a:avLst/>
          </a:prstGeom>
          <a:noFill/>
        </p:spPr>
        <p:txBody>
          <a:bodyPr wrap="square" rtlCol="0">
            <a:spAutoFit/>
          </a:bodyPr>
          <a:lstStyle/>
          <a:p>
            <a:pPr algn="l"/>
            <a:r>
              <a:rPr lang="sv-SE" sz="1600" b="0" dirty="0"/>
              <a:t>R </a:t>
            </a:r>
            <a:r>
              <a:rPr lang="sv-SE" sz="1600" b="0" dirty="0" err="1"/>
              <a:t>reference</a:t>
            </a:r>
            <a:r>
              <a:rPr lang="sv-SE" sz="1600" b="0" dirty="0"/>
              <a:t> </a:t>
            </a:r>
            <a:r>
              <a:rPr lang="sv-SE" sz="1600" b="0" dirty="0" err="1"/>
              <a:t>microphones</a:t>
            </a:r>
            <a:endParaRPr lang="sv-SE" sz="1600" b="0" dirty="0"/>
          </a:p>
          <a:p>
            <a:pPr algn="l"/>
            <a:r>
              <a:rPr lang="sv-SE" sz="1600" b="0" dirty="0"/>
              <a:t>L </a:t>
            </a:r>
            <a:r>
              <a:rPr lang="sv-SE" sz="1600" b="0" dirty="0" err="1"/>
              <a:t>loudspeakers</a:t>
            </a:r>
            <a:endParaRPr lang="sv-SE" sz="1600" b="0" dirty="0"/>
          </a:p>
          <a:p>
            <a:pPr algn="l"/>
            <a:r>
              <a:rPr lang="sv-SE" sz="1600" b="0" dirty="0"/>
              <a:t>M </a:t>
            </a:r>
            <a:r>
              <a:rPr lang="sv-SE" sz="1600" b="0" dirty="0" err="1"/>
              <a:t>error</a:t>
            </a:r>
            <a:r>
              <a:rPr lang="sv-SE" sz="1600" b="0" dirty="0"/>
              <a:t> </a:t>
            </a:r>
            <a:r>
              <a:rPr lang="sv-SE" sz="1600" b="0" dirty="0" err="1"/>
              <a:t>microphones</a:t>
            </a:r>
            <a:endParaRPr lang="sv-SE" sz="1600" b="0" dirty="0"/>
          </a:p>
        </p:txBody>
      </p:sp>
      <p:pic>
        <p:nvPicPr>
          <p:cNvPr id="32" name="Picture 31"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_m(n) = \sum_{l=1}^{L} \sum_{r=1}^{R} \bm{x}_{r}^{\top}(n) \bm{H}_{lm} \bm{w}_{rl}&#10;\]&#10;&#10;\end{document}" title="IguanaTex Bitmap Display">
            <a:extLst>
              <a:ext uri="{FF2B5EF4-FFF2-40B4-BE49-F238E27FC236}">
                <a16:creationId xmlns:a16="http://schemas.microsoft.com/office/drawing/2014/main" id="{63DCFC68-F851-4E33-9983-5510EC38C80E}"/>
              </a:ext>
            </a:extLst>
          </p:cNvPr>
          <p:cNvPicPr>
            <a:picLocks noChangeAspect="1"/>
          </p:cNvPicPr>
          <p:nvPr>
            <p:custDataLst>
              <p:tags r:id="rId1"/>
            </p:custDataLst>
          </p:nvPr>
        </p:nvPicPr>
        <p:blipFill>
          <a:blip r:embed="rId5"/>
          <a:stretch>
            <a:fillRect/>
          </a:stretch>
        </p:blipFill>
        <p:spPr>
          <a:xfrm>
            <a:off x="815902" y="4789348"/>
            <a:ext cx="5108226" cy="1148391"/>
          </a:xfrm>
          <a:prstGeom prst="rect">
            <a:avLst/>
          </a:prstGeom>
          <a:solidFill>
            <a:schemeClr val="bg1"/>
          </a:solidFill>
        </p:spPr>
      </p:pic>
      <p:sp>
        <p:nvSpPr>
          <p:cNvPr id="22" name="TextBox 21">
            <a:extLst>
              <a:ext uri="{FF2B5EF4-FFF2-40B4-BE49-F238E27FC236}">
                <a16:creationId xmlns:a16="http://schemas.microsoft.com/office/drawing/2014/main" id="{8E93D02B-FE20-4D07-96AC-2D97935ECAF5}"/>
              </a:ext>
            </a:extLst>
          </p:cNvPr>
          <p:cNvSpPr txBox="1"/>
          <p:nvPr/>
        </p:nvSpPr>
        <p:spPr>
          <a:xfrm>
            <a:off x="474018" y="2916232"/>
            <a:ext cx="5594126" cy="584776"/>
          </a:xfrm>
          <a:prstGeom prst="rect">
            <a:avLst/>
          </a:prstGeom>
          <a:noFill/>
        </p:spPr>
        <p:txBody>
          <a:bodyPr wrap="square" rtlCol="0">
            <a:spAutoFit/>
          </a:bodyPr>
          <a:lstStyle/>
          <a:p>
            <a:pPr algn="l"/>
            <a:br>
              <a:rPr lang="sv-SE" sz="1600" b="0" dirty="0"/>
            </a:br>
            <a:r>
              <a:rPr lang="sv-SE" sz="1600" b="0" dirty="0" err="1"/>
              <a:t>One</a:t>
            </a:r>
            <a:r>
              <a:rPr lang="sv-SE" sz="1600" b="0" dirty="0"/>
              <a:t> </a:t>
            </a:r>
            <a:r>
              <a:rPr lang="sv-SE" sz="1600" b="0" dirty="0" err="1"/>
              <a:t>secondary</a:t>
            </a:r>
            <a:r>
              <a:rPr lang="sv-SE" sz="1600" b="0" dirty="0"/>
              <a:t> </a:t>
            </a:r>
            <a:r>
              <a:rPr lang="sv-SE" sz="1600" b="0" dirty="0" err="1"/>
              <a:t>path</a:t>
            </a:r>
            <a:r>
              <a:rPr lang="sv-SE" sz="1600" b="0" dirty="0"/>
              <a:t> per </a:t>
            </a:r>
            <a:r>
              <a:rPr lang="sv-SE" sz="1600" b="0" dirty="0" err="1"/>
              <a:t>loudspeaker-error</a:t>
            </a:r>
            <a:r>
              <a:rPr lang="sv-SE" sz="1600" b="0" dirty="0"/>
              <a:t> </a:t>
            </a:r>
            <a:r>
              <a:rPr lang="sv-SE" sz="1600" b="0" dirty="0" err="1"/>
              <a:t>micr</a:t>
            </a:r>
            <a:r>
              <a:rPr lang="sv-SE" sz="1600" b="0" dirty="0"/>
              <a:t>. pair (L x M)</a:t>
            </a:r>
          </a:p>
        </p:txBody>
      </p:sp>
      <p:sp>
        <p:nvSpPr>
          <p:cNvPr id="26" name="TextBox 25">
            <a:extLst>
              <a:ext uri="{FF2B5EF4-FFF2-40B4-BE49-F238E27FC236}">
                <a16:creationId xmlns:a16="http://schemas.microsoft.com/office/drawing/2014/main" id="{A0949D2C-CB7C-4428-993D-BEEF328755F0}"/>
              </a:ext>
            </a:extLst>
          </p:cNvPr>
          <p:cNvSpPr txBox="1"/>
          <p:nvPr/>
        </p:nvSpPr>
        <p:spPr>
          <a:xfrm>
            <a:off x="467544" y="3589243"/>
            <a:ext cx="4968552" cy="461665"/>
          </a:xfrm>
          <a:prstGeom prst="rect">
            <a:avLst/>
          </a:prstGeom>
          <a:noFill/>
        </p:spPr>
        <p:txBody>
          <a:bodyPr wrap="square" rtlCol="0">
            <a:spAutoFit/>
          </a:bodyPr>
          <a:lstStyle/>
          <a:p>
            <a:pPr algn="l"/>
            <a:r>
              <a:rPr lang="sv-SE" b="0" dirty="0"/>
              <a:t>Signal at </a:t>
            </a:r>
            <a:r>
              <a:rPr lang="sv-SE" b="0" dirty="0" err="1"/>
              <a:t>microphone</a:t>
            </a:r>
            <a:r>
              <a:rPr lang="sv-SE" b="0" dirty="0"/>
              <a:t> </a:t>
            </a:r>
            <a:r>
              <a:rPr lang="sv-SE" b="0" i="1" dirty="0"/>
              <a:t>m </a:t>
            </a:r>
            <a:r>
              <a:rPr lang="sv-SE" b="0" dirty="0"/>
              <a:t>is...</a:t>
            </a:r>
            <a:endParaRPr lang="sv-SE" b="0" i="1" dirty="0"/>
          </a:p>
        </p:txBody>
      </p:sp>
      <p:pic>
        <p:nvPicPr>
          <p:cNvPr id="3" name="Picture 2"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e_m(n) = p_m(n) + d_m(n)&#10;\]&#10;&#10;\end{document}" title="IguanaTex Bitmap Display">
            <a:extLst>
              <a:ext uri="{FF2B5EF4-FFF2-40B4-BE49-F238E27FC236}">
                <a16:creationId xmlns:a16="http://schemas.microsoft.com/office/drawing/2014/main" id="{54542258-69E7-4297-B99E-2C5B7954FE27}"/>
              </a:ext>
            </a:extLst>
          </p:cNvPr>
          <p:cNvPicPr>
            <a:picLocks noChangeAspect="1"/>
          </p:cNvPicPr>
          <p:nvPr>
            <p:custDataLst>
              <p:tags r:id="rId2"/>
            </p:custDataLst>
          </p:nvPr>
        </p:nvPicPr>
        <p:blipFill>
          <a:blip r:embed="rId6"/>
          <a:stretch>
            <a:fillRect/>
          </a:stretch>
        </p:blipFill>
        <p:spPr>
          <a:xfrm>
            <a:off x="815902" y="4159307"/>
            <a:ext cx="4487510" cy="434628"/>
          </a:xfrm>
          <a:prstGeom prst="rect">
            <a:avLst/>
          </a:prstGeom>
          <a:solidFill>
            <a:schemeClr val="bg1"/>
          </a:solidFill>
        </p:spPr>
      </p:pic>
      <p:pic>
        <p:nvPicPr>
          <p:cNvPr id="29" name="Graphic 28">
            <a:extLst>
              <a:ext uri="{FF2B5EF4-FFF2-40B4-BE49-F238E27FC236}">
                <a16:creationId xmlns:a16="http://schemas.microsoft.com/office/drawing/2014/main" id="{EEA912DD-F37D-4542-99A3-EFC285B5DA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6098" y="1140580"/>
            <a:ext cx="3460227" cy="2859584"/>
          </a:xfrm>
          <a:prstGeom prst="rect">
            <a:avLst/>
          </a:prstGeom>
        </p:spPr>
      </p:pic>
      <p:pic>
        <p:nvPicPr>
          <p:cNvPr id="34" name="Picture 33"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y_l(n) = \sum_{r=1}^{R} \bm{w}_{rl}^{\top} \bm{x}_r(n)&#10;\]&#10;&#10;\end{document}" title="IguanaTex Bitmap Display">
            <a:extLst>
              <a:ext uri="{FF2B5EF4-FFF2-40B4-BE49-F238E27FC236}">
                <a16:creationId xmlns:a16="http://schemas.microsoft.com/office/drawing/2014/main" id="{00D510F4-390C-45CA-B27F-E873E8BE783D}"/>
              </a:ext>
            </a:extLst>
          </p:cNvPr>
          <p:cNvPicPr>
            <a:picLocks noChangeAspect="1"/>
          </p:cNvPicPr>
          <p:nvPr>
            <p:custDataLst>
              <p:tags r:id="rId3"/>
            </p:custDataLst>
          </p:nvPr>
        </p:nvPicPr>
        <p:blipFill>
          <a:blip r:embed="rId9"/>
          <a:stretch>
            <a:fillRect/>
          </a:stretch>
        </p:blipFill>
        <p:spPr>
          <a:xfrm>
            <a:off x="824683" y="1897482"/>
            <a:ext cx="2736304" cy="883446"/>
          </a:xfrm>
          <a:prstGeom prst="rect">
            <a:avLst/>
          </a:prstGeom>
          <a:solidFill>
            <a:schemeClr val="bg1"/>
          </a:solidFill>
        </p:spPr>
      </p:pic>
      <p:sp>
        <p:nvSpPr>
          <p:cNvPr id="37" name="TextBox 36">
            <a:extLst>
              <a:ext uri="{FF2B5EF4-FFF2-40B4-BE49-F238E27FC236}">
                <a16:creationId xmlns:a16="http://schemas.microsoft.com/office/drawing/2014/main" id="{D6FAB38C-4624-4616-93FC-74D3D201D6FD}"/>
              </a:ext>
            </a:extLst>
          </p:cNvPr>
          <p:cNvSpPr txBox="1"/>
          <p:nvPr/>
        </p:nvSpPr>
        <p:spPr>
          <a:xfrm>
            <a:off x="474018" y="2855959"/>
            <a:ext cx="5234086" cy="338554"/>
          </a:xfrm>
          <a:prstGeom prst="rect">
            <a:avLst/>
          </a:prstGeom>
          <a:noFill/>
        </p:spPr>
        <p:txBody>
          <a:bodyPr wrap="square">
            <a:spAutoFit/>
          </a:bodyPr>
          <a:lstStyle/>
          <a:p>
            <a:pPr algn="l"/>
            <a:r>
              <a:rPr lang="sv-SE" sz="1600" b="0" dirty="0" err="1"/>
              <a:t>One</a:t>
            </a:r>
            <a:r>
              <a:rPr lang="sv-SE" sz="1600" b="0" dirty="0"/>
              <a:t> </a:t>
            </a:r>
            <a:r>
              <a:rPr lang="sv-SE" sz="1600" b="0" dirty="0" err="1"/>
              <a:t>control</a:t>
            </a:r>
            <a:r>
              <a:rPr lang="sv-SE" sz="1600" b="0" dirty="0"/>
              <a:t> filter per ref.</a:t>
            </a:r>
            <a:r>
              <a:rPr lang="sv-SE" sz="1600" b="0" dirty="0" err="1"/>
              <a:t>micr</a:t>
            </a:r>
            <a:r>
              <a:rPr lang="sv-SE" sz="1600" b="0" dirty="0"/>
              <a:t>.-</a:t>
            </a:r>
            <a:r>
              <a:rPr lang="sv-SE" sz="1600" b="0" dirty="0" err="1"/>
              <a:t>loudspeaker</a:t>
            </a:r>
            <a:r>
              <a:rPr lang="sv-SE" sz="1600" b="0" dirty="0"/>
              <a:t> pair (R x L) </a:t>
            </a:r>
            <a:endParaRPr lang="sv-SE" sz="1600" dirty="0"/>
          </a:p>
        </p:txBody>
      </p:sp>
      <p:sp>
        <p:nvSpPr>
          <p:cNvPr id="38" name="TextBox 37">
            <a:extLst>
              <a:ext uri="{FF2B5EF4-FFF2-40B4-BE49-F238E27FC236}">
                <a16:creationId xmlns:a16="http://schemas.microsoft.com/office/drawing/2014/main" id="{D6AE705B-EFB0-4853-9DA3-B705CB1DD79E}"/>
              </a:ext>
            </a:extLst>
          </p:cNvPr>
          <p:cNvSpPr txBox="1"/>
          <p:nvPr/>
        </p:nvSpPr>
        <p:spPr>
          <a:xfrm>
            <a:off x="467544" y="1054477"/>
            <a:ext cx="4968554" cy="707886"/>
          </a:xfrm>
          <a:prstGeom prst="rect">
            <a:avLst/>
          </a:prstGeom>
          <a:noFill/>
        </p:spPr>
        <p:txBody>
          <a:bodyPr wrap="square" rtlCol="0">
            <a:spAutoFit/>
          </a:bodyPr>
          <a:lstStyle/>
          <a:p>
            <a:pPr algn="l"/>
            <a:r>
              <a:rPr lang="sv-SE" sz="2000" b="0" dirty="0" err="1"/>
              <a:t>Loudspeaker</a:t>
            </a:r>
            <a:r>
              <a:rPr lang="sv-SE" sz="2000" b="0" dirty="0"/>
              <a:t> signal is </a:t>
            </a:r>
            <a:r>
              <a:rPr lang="sv-SE" sz="2000" b="0" dirty="0" err="1"/>
              <a:t>sum</a:t>
            </a:r>
            <a:r>
              <a:rPr lang="sv-SE" sz="2000" b="0" dirty="0"/>
              <a:t> </a:t>
            </a:r>
            <a:r>
              <a:rPr lang="sv-SE" sz="2000" b="0" dirty="0" err="1"/>
              <a:t>of</a:t>
            </a:r>
            <a:r>
              <a:rPr lang="sv-SE" sz="2000" b="0" dirty="0"/>
              <a:t> </a:t>
            </a:r>
            <a:r>
              <a:rPr lang="sv-SE" sz="2000" b="0" dirty="0" err="1"/>
              <a:t>contributions</a:t>
            </a:r>
            <a:r>
              <a:rPr lang="sv-SE" sz="2000" b="0" dirty="0"/>
              <a:t> from all </a:t>
            </a:r>
            <a:r>
              <a:rPr lang="sv-SE" sz="2000" b="0" dirty="0" err="1"/>
              <a:t>reference</a:t>
            </a:r>
            <a:r>
              <a:rPr lang="sv-SE" sz="2000" b="0" dirty="0"/>
              <a:t> signals </a:t>
            </a:r>
            <a:r>
              <a:rPr lang="sv-SE" sz="2000" b="0" i="1" dirty="0"/>
              <a:t>r</a:t>
            </a:r>
          </a:p>
        </p:txBody>
      </p:sp>
      <p:sp>
        <p:nvSpPr>
          <p:cNvPr id="2" name="TextBox 1">
            <a:extLst>
              <a:ext uri="{FF2B5EF4-FFF2-40B4-BE49-F238E27FC236}">
                <a16:creationId xmlns:a16="http://schemas.microsoft.com/office/drawing/2014/main" id="{AAAA550E-678A-9724-D1B5-6239A358B2DC}"/>
              </a:ext>
            </a:extLst>
          </p:cNvPr>
          <p:cNvSpPr txBox="1"/>
          <p:nvPr/>
        </p:nvSpPr>
        <p:spPr>
          <a:xfrm>
            <a:off x="4987061" y="5302896"/>
            <a:ext cx="415499" cy="369332"/>
          </a:xfrm>
          <a:prstGeom prst="rect">
            <a:avLst/>
          </a:prstGeom>
          <a:solidFill>
            <a:schemeClr val="bg1"/>
          </a:solidFill>
        </p:spPr>
        <p:txBody>
          <a:bodyPr wrap="none" rtlCol="0">
            <a:spAutoFit/>
          </a:bodyPr>
          <a:lstStyle/>
          <a:p>
            <a:r>
              <a:rPr lang="en-GB" sz="18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m</a:t>
            </a:r>
            <a:r>
              <a:rPr lang="en-BE" sz="18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l</a:t>
            </a:r>
          </a:p>
        </p:txBody>
      </p:sp>
    </p:spTree>
    <p:extLst>
      <p:ext uri="{BB962C8B-B14F-4D97-AF65-F5344CB8AC3E}">
        <p14:creationId xmlns:p14="http://schemas.microsoft.com/office/powerpoint/2010/main" val="354944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err="1"/>
              <a:t>Feedforward</a:t>
            </a:r>
            <a:r>
              <a:rPr lang="en-US" dirty="0"/>
              <a:t> ANC - MIMO</a:t>
            </a:r>
            <a:endParaRPr lang="en-US" dirty="0">
              <a:cs typeface="+mj-cs"/>
            </a:endParaRPr>
          </a:p>
        </p:txBody>
      </p:sp>
      <p:sp>
        <p:nvSpPr>
          <p:cNvPr id="6" name="TextBox 5">
            <a:extLst>
              <a:ext uri="{FF2B5EF4-FFF2-40B4-BE49-F238E27FC236}">
                <a16:creationId xmlns:a16="http://schemas.microsoft.com/office/drawing/2014/main" id="{99D5D5AA-9C1E-493B-935D-63B0B08052E9}"/>
              </a:ext>
            </a:extLst>
          </p:cNvPr>
          <p:cNvSpPr txBox="1"/>
          <p:nvPr/>
        </p:nvSpPr>
        <p:spPr>
          <a:xfrm>
            <a:off x="539552" y="4681821"/>
            <a:ext cx="8424936" cy="1304973"/>
          </a:xfrm>
          <a:prstGeom prst="rect">
            <a:avLst/>
          </a:prstGeom>
          <a:noFill/>
        </p:spPr>
        <p:txBody>
          <a:bodyPr wrap="square" rtlCol="0">
            <a:spAutoFit/>
          </a:bodyPr>
          <a:lstStyle/>
          <a:p>
            <a:pPr algn="l"/>
            <a:r>
              <a:rPr lang="sv-SE" b="0" dirty="0" err="1"/>
              <a:t>Every</a:t>
            </a:r>
            <a:r>
              <a:rPr lang="sv-SE" b="0" dirty="0"/>
              <a:t> </a:t>
            </a:r>
            <a:r>
              <a:rPr lang="sv-SE" b="0" dirty="0" err="1"/>
              <a:t>reference</a:t>
            </a:r>
            <a:r>
              <a:rPr lang="sv-SE" b="0" dirty="0"/>
              <a:t> signal is </a:t>
            </a:r>
            <a:r>
              <a:rPr lang="sv-SE" b="0" dirty="0" err="1"/>
              <a:t>filtered</a:t>
            </a:r>
            <a:r>
              <a:rPr lang="sv-SE" b="0" dirty="0"/>
              <a:t> by </a:t>
            </a:r>
            <a:r>
              <a:rPr lang="sv-SE" b="0" dirty="0" err="1"/>
              <a:t>every</a:t>
            </a:r>
            <a:r>
              <a:rPr lang="sv-SE" b="0" dirty="0"/>
              <a:t> </a:t>
            </a:r>
            <a:r>
              <a:rPr lang="sv-SE" b="0" dirty="0" err="1"/>
              <a:t>secondary</a:t>
            </a:r>
            <a:r>
              <a:rPr lang="sv-SE" b="0" dirty="0"/>
              <a:t> </a:t>
            </a:r>
            <a:r>
              <a:rPr lang="sv-SE" b="0" dirty="0" err="1"/>
              <a:t>path</a:t>
            </a:r>
            <a:r>
              <a:rPr lang="sv-SE" b="0" dirty="0"/>
              <a:t>  </a:t>
            </a:r>
          </a:p>
          <a:p>
            <a:pPr algn="l"/>
            <a:r>
              <a:rPr lang="sv-SE" b="0" dirty="0"/>
              <a:t>i.e. </a:t>
            </a:r>
            <a:r>
              <a:rPr lang="sv-SE" b="0" dirty="0" err="1"/>
              <a:t>number</a:t>
            </a:r>
            <a:r>
              <a:rPr lang="sv-SE" b="0" dirty="0"/>
              <a:t> </a:t>
            </a:r>
            <a:r>
              <a:rPr lang="sv-SE" b="0" dirty="0" err="1"/>
              <a:t>of</a:t>
            </a:r>
            <a:r>
              <a:rPr lang="sv-SE" b="0" dirty="0"/>
              <a:t> </a:t>
            </a:r>
            <a:r>
              <a:rPr lang="sv-SE" b="0" dirty="0" err="1"/>
              <a:t>filtering</a:t>
            </a:r>
            <a:r>
              <a:rPr lang="sv-SE" b="0" dirty="0"/>
              <a:t> operations is R x L x M (!)</a:t>
            </a:r>
          </a:p>
          <a:p>
            <a:pPr algn="l">
              <a:spcBef>
                <a:spcPts val="1200"/>
              </a:spcBef>
            </a:pPr>
            <a:r>
              <a:rPr lang="sv-SE" sz="1600" b="0" dirty="0"/>
              <a:t>If </a:t>
            </a:r>
            <a:r>
              <a:rPr lang="sv-SE" sz="1600" b="0" dirty="0" err="1"/>
              <a:t>secondary</a:t>
            </a:r>
            <a:r>
              <a:rPr lang="sv-SE" sz="1600" b="0" dirty="0"/>
              <a:t> </a:t>
            </a:r>
            <a:r>
              <a:rPr lang="sv-SE" sz="1600" b="0" dirty="0" err="1"/>
              <a:t>paths</a:t>
            </a:r>
            <a:r>
              <a:rPr lang="sv-SE" sz="1600" b="0" dirty="0"/>
              <a:t> </a:t>
            </a:r>
            <a:r>
              <a:rPr lang="sv-SE" sz="1600" b="0" dirty="0" err="1"/>
              <a:t>are</a:t>
            </a:r>
            <a:r>
              <a:rPr lang="sv-SE" sz="1600" b="0" dirty="0"/>
              <a:t> </a:t>
            </a:r>
            <a:r>
              <a:rPr lang="sv-SE" sz="1600" b="0" dirty="0" err="1"/>
              <a:t>high</a:t>
            </a:r>
            <a:r>
              <a:rPr lang="sv-SE" sz="1600" b="0" dirty="0"/>
              <a:t>-order FIR, </a:t>
            </a:r>
            <a:r>
              <a:rPr lang="sv-SE" sz="1600" b="0" dirty="0" err="1"/>
              <a:t>leads</a:t>
            </a:r>
            <a:r>
              <a:rPr lang="sv-SE" sz="1600" b="0" dirty="0"/>
              <a:t> </a:t>
            </a:r>
            <a:r>
              <a:rPr lang="sv-SE" sz="1600" b="0" dirty="0" err="1"/>
              <a:t>to</a:t>
            </a:r>
            <a:r>
              <a:rPr lang="sv-SE" sz="1600" b="0" dirty="0"/>
              <a:t> (</a:t>
            </a:r>
            <a:r>
              <a:rPr lang="sv-SE" sz="1600" b="0" dirty="0" err="1"/>
              <a:t>extremely</a:t>
            </a:r>
            <a:r>
              <a:rPr lang="sv-SE" sz="1600" b="0" dirty="0"/>
              <a:t>) </a:t>
            </a:r>
            <a:r>
              <a:rPr lang="sv-SE" sz="1600" b="0" dirty="0" err="1"/>
              <a:t>high</a:t>
            </a:r>
            <a:r>
              <a:rPr lang="sv-SE" sz="1600" b="0" dirty="0"/>
              <a:t> </a:t>
            </a:r>
            <a:r>
              <a:rPr lang="sv-SE" sz="1600" b="0" dirty="0" err="1"/>
              <a:t>computational</a:t>
            </a:r>
            <a:r>
              <a:rPr lang="sv-SE" sz="1600" b="0" dirty="0"/>
              <a:t> </a:t>
            </a:r>
            <a:r>
              <a:rPr lang="sv-SE" sz="1600" b="0" dirty="0" err="1"/>
              <a:t>complexity</a:t>
            </a:r>
            <a:endParaRPr lang="sv-SE" sz="1600" b="0" dirty="0"/>
          </a:p>
        </p:txBody>
      </p:sp>
      <p:pic>
        <p:nvPicPr>
          <p:cNvPr id="12" name="Picture 11"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_{rl}(n+1) = \bm{w}_{rl}(n) - \mu \sum_{m=1}^{M} \bm{H}_{lm}^{\top} \bm{x}_r(n) e_m(n)&#10;\]&#10;&#10;\end{document}" title="IguanaTex Bitmap Display">
            <a:extLst>
              <a:ext uri="{FF2B5EF4-FFF2-40B4-BE49-F238E27FC236}">
                <a16:creationId xmlns:a16="http://schemas.microsoft.com/office/drawing/2014/main" id="{DB0CC803-7441-4465-9264-12872CF78439}"/>
              </a:ext>
            </a:extLst>
          </p:cNvPr>
          <p:cNvPicPr>
            <a:picLocks noChangeAspect="1"/>
          </p:cNvPicPr>
          <p:nvPr>
            <p:custDataLst>
              <p:tags r:id="rId1"/>
            </p:custDataLst>
          </p:nvPr>
        </p:nvPicPr>
        <p:blipFill>
          <a:blip r:embed="rId4"/>
          <a:stretch>
            <a:fillRect/>
          </a:stretch>
        </p:blipFill>
        <p:spPr>
          <a:xfrm>
            <a:off x="1907704" y="3409637"/>
            <a:ext cx="6770665" cy="1027475"/>
          </a:xfrm>
          <a:prstGeom prst="rect">
            <a:avLst/>
          </a:prstGeom>
          <a:solidFill>
            <a:srgbClr val="FFFFFF"/>
          </a:solidFill>
        </p:spPr>
      </p:pic>
      <p:pic>
        <p:nvPicPr>
          <p:cNvPr id="9" name="Picture 8"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mathcal{C} = \expect\Bigl[\sum_{m=1}^{M} e_m(n)^2\Bigr]&#10;\]&#10;&#10;\end{document}" title="IguanaTex Bitmap Display">
            <a:extLst>
              <a:ext uri="{FF2B5EF4-FFF2-40B4-BE49-F238E27FC236}">
                <a16:creationId xmlns:a16="http://schemas.microsoft.com/office/drawing/2014/main" id="{11A8116A-D16E-413D-ADA5-33271E45362F}"/>
              </a:ext>
            </a:extLst>
          </p:cNvPr>
          <p:cNvPicPr>
            <a:picLocks noChangeAspect="1"/>
          </p:cNvPicPr>
          <p:nvPr>
            <p:custDataLst>
              <p:tags r:id="rId2"/>
            </p:custDataLst>
          </p:nvPr>
        </p:nvPicPr>
        <p:blipFill>
          <a:blip r:embed="rId5"/>
          <a:stretch>
            <a:fillRect/>
          </a:stretch>
        </p:blipFill>
        <p:spPr>
          <a:xfrm>
            <a:off x="1907704" y="1698528"/>
            <a:ext cx="2808312" cy="1009262"/>
          </a:xfrm>
          <a:prstGeom prst="rect">
            <a:avLst/>
          </a:prstGeom>
          <a:solidFill>
            <a:srgbClr val="FFFFFF"/>
          </a:solidFill>
        </p:spPr>
      </p:pic>
      <p:sp>
        <p:nvSpPr>
          <p:cNvPr id="10" name="TextBox 9">
            <a:extLst>
              <a:ext uri="{FF2B5EF4-FFF2-40B4-BE49-F238E27FC236}">
                <a16:creationId xmlns:a16="http://schemas.microsoft.com/office/drawing/2014/main" id="{32B4F6F7-5C46-4562-BBA4-A76EEF439EB0}"/>
              </a:ext>
            </a:extLst>
          </p:cNvPr>
          <p:cNvSpPr txBox="1"/>
          <p:nvPr/>
        </p:nvSpPr>
        <p:spPr>
          <a:xfrm>
            <a:off x="539552" y="2794255"/>
            <a:ext cx="4968552" cy="461665"/>
          </a:xfrm>
          <a:prstGeom prst="rect">
            <a:avLst/>
          </a:prstGeom>
          <a:noFill/>
        </p:spPr>
        <p:txBody>
          <a:bodyPr wrap="square" rtlCol="0">
            <a:spAutoFit/>
          </a:bodyPr>
          <a:lstStyle/>
          <a:p>
            <a:pPr algn="l"/>
            <a:r>
              <a:rPr lang="sv-SE" dirty="0" err="1"/>
              <a:t>Leads</a:t>
            </a:r>
            <a:r>
              <a:rPr lang="sv-SE" dirty="0"/>
              <a:t> </a:t>
            </a:r>
            <a:r>
              <a:rPr lang="sv-SE" dirty="0" err="1"/>
              <a:t>to</a:t>
            </a:r>
            <a:r>
              <a:rPr lang="sv-SE" dirty="0"/>
              <a:t> MIMO </a:t>
            </a:r>
            <a:r>
              <a:rPr lang="sv-SE" dirty="0" err="1"/>
              <a:t>Fx</a:t>
            </a:r>
            <a:r>
              <a:rPr lang="sv-SE" dirty="0"/>
              <a:t>-LMS</a:t>
            </a:r>
          </a:p>
        </p:txBody>
      </p:sp>
      <p:sp>
        <p:nvSpPr>
          <p:cNvPr id="11" name="TextBox 10">
            <a:extLst>
              <a:ext uri="{FF2B5EF4-FFF2-40B4-BE49-F238E27FC236}">
                <a16:creationId xmlns:a16="http://schemas.microsoft.com/office/drawing/2014/main" id="{9F6E6B75-8BFD-4A68-B58A-D845F9ECD72F}"/>
              </a:ext>
            </a:extLst>
          </p:cNvPr>
          <p:cNvSpPr txBox="1"/>
          <p:nvPr/>
        </p:nvSpPr>
        <p:spPr>
          <a:xfrm>
            <a:off x="539552" y="1141986"/>
            <a:ext cx="7950713" cy="461665"/>
          </a:xfrm>
          <a:prstGeom prst="rect">
            <a:avLst/>
          </a:prstGeom>
          <a:noFill/>
        </p:spPr>
        <p:txBody>
          <a:bodyPr wrap="square" rtlCol="0">
            <a:spAutoFit/>
          </a:bodyPr>
          <a:lstStyle/>
          <a:p>
            <a:pPr algn="l"/>
            <a:r>
              <a:rPr lang="sv-SE" dirty="0" err="1"/>
              <a:t>Minimize</a:t>
            </a:r>
            <a:r>
              <a:rPr lang="sv-SE" dirty="0"/>
              <a:t> MSE </a:t>
            </a:r>
            <a:r>
              <a:rPr lang="sv-SE" sz="1800" b="0" dirty="0"/>
              <a:t>(</a:t>
            </a:r>
            <a:r>
              <a:rPr lang="sv-SE" sz="1800" b="0" dirty="0" err="1"/>
              <a:t>summed</a:t>
            </a:r>
            <a:r>
              <a:rPr lang="sv-SE" sz="1800" b="0" dirty="0"/>
              <a:t> over </a:t>
            </a:r>
            <a:r>
              <a:rPr lang="sv-SE" sz="1800" b="0" dirty="0" err="1"/>
              <a:t>error</a:t>
            </a:r>
            <a:r>
              <a:rPr lang="sv-SE" sz="1800" b="0" dirty="0"/>
              <a:t> </a:t>
            </a:r>
            <a:r>
              <a:rPr lang="sv-SE" sz="1800" b="0" dirty="0" err="1"/>
              <a:t>microphones</a:t>
            </a:r>
            <a:r>
              <a:rPr lang="sv-SE" sz="1800" b="0" dirty="0"/>
              <a:t>)</a:t>
            </a:r>
          </a:p>
        </p:txBody>
      </p:sp>
    </p:spTree>
    <p:extLst>
      <p:ext uri="{BB962C8B-B14F-4D97-AF65-F5344CB8AC3E}">
        <p14:creationId xmlns:p14="http://schemas.microsoft.com/office/powerpoint/2010/main" val="122357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026"/>
          <p:cNvSpPr>
            <a:spLocks noGrp="1" noChangeArrowheads="1"/>
          </p:cNvSpPr>
          <p:nvPr>
            <p:ph type="title"/>
          </p:nvPr>
        </p:nvSpPr>
        <p:spPr/>
        <p:txBody>
          <a:bodyPr/>
          <a:lstStyle/>
          <a:p>
            <a:pPr>
              <a:defRPr/>
            </a:pPr>
            <a:r>
              <a:rPr lang="en-US" dirty="0">
                <a:cs typeface="+mj-cs"/>
              </a:rPr>
              <a:t>Feedback ANC</a:t>
            </a:r>
          </a:p>
        </p:txBody>
      </p:sp>
      <p:sp>
        <p:nvSpPr>
          <p:cNvPr id="208899" name="Rectangle 1027"/>
          <p:cNvSpPr>
            <a:spLocks noGrp="1" noChangeArrowheads="1"/>
          </p:cNvSpPr>
          <p:nvPr>
            <p:ph type="body" idx="1"/>
          </p:nvPr>
        </p:nvSpPr>
        <p:spPr/>
        <p:txBody>
          <a:bodyPr/>
          <a:lstStyle/>
          <a:p>
            <a:pPr>
              <a:lnSpc>
                <a:spcPct val="90000"/>
              </a:lnSpc>
              <a:buFontTx/>
              <a:buNone/>
              <a:defRPr/>
            </a:pPr>
            <a:r>
              <a:rPr lang="en-US" dirty="0">
                <a:cs typeface="+mn-cs"/>
              </a:rPr>
              <a:t>Basic set-up:</a:t>
            </a: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a:lnSpc>
                <a:spcPct val="90000"/>
              </a:lnSpc>
              <a:defRPr/>
            </a:pPr>
            <a:endParaRPr lang="en-US" dirty="0">
              <a:cs typeface="+mn-cs"/>
            </a:endParaRPr>
          </a:p>
          <a:p>
            <a:pPr marL="0" indent="0">
              <a:lnSpc>
                <a:spcPct val="90000"/>
              </a:lnSpc>
              <a:buNone/>
              <a:defRPr/>
            </a:pPr>
            <a:endParaRPr lang="en-US" dirty="0">
              <a:cs typeface="+mn-cs"/>
            </a:endParaRPr>
          </a:p>
          <a:p>
            <a:pPr lvl="1">
              <a:lnSpc>
                <a:spcPct val="90000"/>
              </a:lnSpc>
              <a:defRPr/>
            </a:pPr>
            <a:r>
              <a:rPr lang="en-US" dirty="0"/>
              <a:t>H(z) = secondary path </a:t>
            </a:r>
          </a:p>
          <a:p>
            <a:pPr lvl="1">
              <a:lnSpc>
                <a:spcPct val="90000"/>
              </a:lnSpc>
              <a:defRPr/>
            </a:pPr>
            <a:r>
              <a:rPr lang="en-US" dirty="0"/>
              <a:t>1 microphone instead of 2 microphones</a:t>
            </a:r>
          </a:p>
          <a:p>
            <a:pPr lvl="1"/>
            <a:r>
              <a:rPr lang="en-US" b="0" dirty="0"/>
              <a:t>Applications : active headsets, ear defenders</a:t>
            </a:r>
            <a:endParaRPr lang="en-US" b="0" dirty="0">
              <a:latin typeface="Arial" charset="0"/>
              <a:ea typeface="ＭＳ Ｐゴシック" charset="0"/>
            </a:endParaRPr>
          </a:p>
          <a:p>
            <a:pPr marL="800100" lvl="2" indent="0">
              <a:spcBef>
                <a:spcPts val="600"/>
              </a:spcBef>
              <a:buNone/>
            </a:pPr>
            <a:r>
              <a:rPr lang="en-US" sz="1600" b="0" dirty="0">
                <a:latin typeface="Arial" charset="0"/>
                <a:ea typeface="ＭＳ Ｐゴシック" charset="0"/>
              </a:rPr>
              <a:t>(e.g.10-15dB reduction achieved for frequencies 30-500Hz)</a:t>
            </a:r>
          </a:p>
        </p:txBody>
      </p:sp>
      <p:grpSp>
        <p:nvGrpSpPr>
          <p:cNvPr id="22531" name="Group 1053"/>
          <p:cNvGrpSpPr>
            <a:grpSpLocks/>
          </p:cNvGrpSpPr>
          <p:nvPr/>
        </p:nvGrpSpPr>
        <p:grpSpPr bwMode="auto">
          <a:xfrm>
            <a:off x="1879600" y="1287463"/>
            <a:ext cx="6548438" cy="3208337"/>
            <a:chOff x="1184" y="1051"/>
            <a:chExt cx="4125" cy="2021"/>
          </a:xfrm>
        </p:grpSpPr>
        <p:graphicFrame>
          <p:nvGraphicFramePr>
            <p:cNvPr id="22534" name="Object 1028"/>
            <p:cNvGraphicFramePr>
              <a:graphicFrameLocks noChangeAspect="1"/>
            </p:cNvGraphicFramePr>
            <p:nvPr/>
          </p:nvGraphicFramePr>
          <p:xfrm>
            <a:off x="4080" y="1584"/>
            <a:ext cx="1229" cy="1043"/>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584"/>
                          <a:ext cx="1229" cy="1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2535" name="Rectangle 1030"/>
            <p:cNvSpPr>
              <a:spLocks noChangeArrowheads="1"/>
            </p:cNvSpPr>
            <p:nvPr/>
          </p:nvSpPr>
          <p:spPr bwMode="auto">
            <a:xfrm>
              <a:off x="2926" y="2716"/>
              <a:ext cx="626" cy="35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2536" name="Line 1031"/>
            <p:cNvSpPr>
              <a:spLocks noChangeShapeType="1"/>
            </p:cNvSpPr>
            <p:nvPr/>
          </p:nvSpPr>
          <p:spPr bwMode="auto">
            <a:xfrm>
              <a:off x="4000" y="2271"/>
              <a:ext cx="0" cy="623"/>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2537" name="Line 1032"/>
            <p:cNvSpPr>
              <a:spLocks noChangeShapeType="1"/>
            </p:cNvSpPr>
            <p:nvPr/>
          </p:nvSpPr>
          <p:spPr bwMode="auto">
            <a:xfrm flipH="1">
              <a:off x="3552" y="2894"/>
              <a:ext cx="448"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nvGrpSpPr>
            <p:cNvPr id="22538" name="Group 1033"/>
            <p:cNvGrpSpPr>
              <a:grpSpLocks/>
            </p:cNvGrpSpPr>
            <p:nvPr/>
          </p:nvGrpSpPr>
          <p:grpSpPr bwMode="auto">
            <a:xfrm>
              <a:off x="3150" y="1960"/>
              <a:ext cx="134" cy="489"/>
              <a:chOff x="2448" y="1392"/>
              <a:chExt cx="288" cy="672"/>
            </a:xfrm>
          </p:grpSpPr>
          <p:sp>
            <p:nvSpPr>
              <p:cNvPr id="22551" name="Rectangle 1034"/>
              <p:cNvSpPr>
                <a:spLocks noChangeArrowheads="1"/>
              </p:cNvSpPr>
              <p:nvPr/>
            </p:nvSpPr>
            <p:spPr bwMode="auto">
              <a:xfrm>
                <a:off x="2448" y="1536"/>
                <a:ext cx="144" cy="382"/>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22552" name="Line 1035"/>
              <p:cNvSpPr>
                <a:spLocks noChangeShapeType="1"/>
              </p:cNvSpPr>
              <p:nvPr/>
            </p:nvSpPr>
            <p:spPr bwMode="auto">
              <a:xfrm>
                <a:off x="2736" y="1392"/>
                <a:ext cx="0" cy="67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2553" name="Line 1036"/>
              <p:cNvSpPr>
                <a:spLocks noChangeShapeType="1"/>
              </p:cNvSpPr>
              <p:nvPr/>
            </p:nvSpPr>
            <p:spPr bwMode="auto">
              <a:xfrm>
                <a:off x="2592" y="1920"/>
                <a:ext cx="144" cy="14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2554" name="Line 1037"/>
              <p:cNvSpPr>
                <a:spLocks noChangeShapeType="1"/>
              </p:cNvSpPr>
              <p:nvPr/>
            </p:nvSpPr>
            <p:spPr bwMode="auto">
              <a:xfrm flipH="1">
                <a:off x="2592" y="1392"/>
                <a:ext cx="144" cy="14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22539" name="Line 1038"/>
            <p:cNvSpPr>
              <a:spLocks noChangeShapeType="1"/>
            </p:cNvSpPr>
            <p:nvPr/>
          </p:nvSpPr>
          <p:spPr bwMode="auto">
            <a:xfrm flipH="1">
              <a:off x="2658" y="2182"/>
              <a:ext cx="492"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2540" name="Line 1039"/>
            <p:cNvSpPr>
              <a:spLocks noChangeShapeType="1"/>
            </p:cNvSpPr>
            <p:nvPr/>
          </p:nvSpPr>
          <p:spPr bwMode="auto">
            <a:xfrm flipH="1">
              <a:off x="2658" y="2894"/>
              <a:ext cx="268"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2541" name="Line 1040"/>
            <p:cNvSpPr>
              <a:spLocks noChangeShapeType="1"/>
            </p:cNvSpPr>
            <p:nvPr/>
          </p:nvSpPr>
          <p:spPr bwMode="auto">
            <a:xfrm>
              <a:off x="2658" y="2182"/>
              <a:ext cx="0" cy="71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2542" name="Text Box 1041"/>
            <p:cNvSpPr txBox="1">
              <a:spLocks noChangeArrowheads="1"/>
            </p:cNvSpPr>
            <p:nvPr/>
          </p:nvSpPr>
          <p:spPr bwMode="auto">
            <a:xfrm>
              <a:off x="2968" y="2749"/>
              <a:ext cx="52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u="sng">
                  <a:solidFill>
                    <a:srgbClr val="FFFF66"/>
                  </a:solidFill>
                </a:rPr>
                <a:t>W</a:t>
              </a:r>
              <a:r>
                <a:rPr lang="en-US">
                  <a:solidFill>
                    <a:srgbClr val="FFFF66"/>
                  </a:solidFill>
                </a:rPr>
                <a:t>(z)</a:t>
              </a:r>
            </a:p>
          </p:txBody>
        </p:sp>
        <p:sp>
          <p:nvSpPr>
            <p:cNvPr id="22543" name="Text Box 1042"/>
            <p:cNvSpPr txBox="1">
              <a:spLocks noChangeArrowheads="1"/>
            </p:cNvSpPr>
            <p:nvPr/>
          </p:nvSpPr>
          <p:spPr bwMode="auto">
            <a:xfrm>
              <a:off x="3311" y="2037"/>
              <a:ext cx="4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grpSp>
          <p:nvGrpSpPr>
            <p:cNvPr id="22544" name="Group 1044"/>
            <p:cNvGrpSpPr>
              <a:grpSpLocks/>
            </p:cNvGrpSpPr>
            <p:nvPr/>
          </p:nvGrpSpPr>
          <p:grpSpPr bwMode="auto">
            <a:xfrm rot="-5400000">
              <a:off x="3930" y="2118"/>
              <a:ext cx="140" cy="179"/>
              <a:chOff x="3648" y="2331"/>
              <a:chExt cx="151" cy="192"/>
            </a:xfrm>
          </p:grpSpPr>
          <p:sp>
            <p:nvSpPr>
              <p:cNvPr id="22549" name="Oval 1045"/>
              <p:cNvSpPr>
                <a:spLocks noChangeArrowheads="1"/>
              </p:cNvSpPr>
              <p:nvPr/>
            </p:nvSpPr>
            <p:spPr bwMode="auto">
              <a:xfrm>
                <a:off x="3647" y="2350"/>
                <a:ext cx="146" cy="144"/>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2550" name="Line 1046"/>
              <p:cNvSpPr>
                <a:spLocks noChangeShapeType="1"/>
              </p:cNvSpPr>
              <p:nvPr/>
            </p:nvSpPr>
            <p:spPr bwMode="auto">
              <a:xfrm>
                <a:off x="3801" y="2328"/>
                <a:ext cx="0" cy="192"/>
              </a:xfrm>
              <a:prstGeom prst="line">
                <a:avLst/>
              </a:prstGeom>
              <a:noFill/>
              <a:ln w="762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sp>
          <p:nvSpPr>
            <p:cNvPr id="22545" name="Text Box 1047"/>
            <p:cNvSpPr txBox="1">
              <a:spLocks noChangeArrowheads="1"/>
            </p:cNvSpPr>
            <p:nvPr/>
          </p:nvSpPr>
          <p:spPr bwMode="auto">
            <a:xfrm>
              <a:off x="2588" y="1051"/>
              <a:ext cx="1245" cy="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gn="r"/>
              <a:r>
                <a:rPr lang="en-US" sz="2000" b="0">
                  <a:solidFill>
                    <a:srgbClr val="FFFF66"/>
                  </a:solidFill>
                </a:rPr>
                <a:t>primary source</a:t>
              </a:r>
              <a:endParaRPr lang="en-US">
                <a:solidFill>
                  <a:srgbClr val="FFFF66"/>
                </a:solidFill>
              </a:endParaRPr>
            </a:p>
            <a:p>
              <a:pPr algn="r"/>
              <a:r>
                <a:rPr lang="en-US">
                  <a:solidFill>
                    <a:srgbClr val="FFFF66"/>
                  </a:solidFill>
                </a:rPr>
                <a:t> </a:t>
              </a:r>
            </a:p>
            <a:p>
              <a:pPr algn="r"/>
              <a:r>
                <a:rPr lang="en-US">
                  <a:solidFill>
                    <a:srgbClr val="FFFF66"/>
                  </a:solidFill>
                </a:rPr>
                <a:t>d</a:t>
              </a:r>
            </a:p>
          </p:txBody>
        </p:sp>
        <p:sp>
          <p:nvSpPr>
            <p:cNvPr id="22546" name="Text Box 1048"/>
            <p:cNvSpPr txBox="1">
              <a:spLocks noChangeArrowheads="1"/>
            </p:cNvSpPr>
            <p:nvPr/>
          </p:nvSpPr>
          <p:spPr bwMode="auto">
            <a:xfrm>
              <a:off x="4042" y="2573"/>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22547" name="Text Box 1049"/>
            <p:cNvSpPr txBox="1">
              <a:spLocks noChangeArrowheads="1"/>
            </p:cNvSpPr>
            <p:nvPr/>
          </p:nvSpPr>
          <p:spPr bwMode="auto">
            <a:xfrm>
              <a:off x="2382" y="2573"/>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22548" name="Text Box 1050"/>
            <p:cNvSpPr txBox="1">
              <a:spLocks noChangeArrowheads="1"/>
            </p:cNvSpPr>
            <p:nvPr/>
          </p:nvSpPr>
          <p:spPr bwMode="auto">
            <a:xfrm>
              <a:off x="1184" y="2064"/>
              <a:ext cx="137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2000" b="0">
                  <a:solidFill>
                    <a:srgbClr val="FFFF66"/>
                  </a:solidFill>
                </a:rPr>
                <a:t>secondary source</a:t>
              </a:r>
              <a:endParaRPr lang="en-US">
                <a:solidFill>
                  <a:srgbClr val="FFFF66"/>
                </a:solidFill>
              </a:endParaRPr>
            </a:p>
          </p:txBody>
        </p:sp>
      </p:grpSp>
      <p:pic>
        <p:nvPicPr>
          <p:cNvPr id="22532"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196975"/>
            <a:ext cx="574675"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3" name="Line 15"/>
          <p:cNvSpPr>
            <a:spLocks noChangeShapeType="1"/>
          </p:cNvSpPr>
          <p:nvPr/>
        </p:nvSpPr>
        <p:spPr bwMode="auto">
          <a:xfrm flipV="1">
            <a:off x="6300788" y="2276475"/>
            <a:ext cx="0" cy="360363"/>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defRPr/>
            </a:pPr>
            <a:r>
              <a:rPr lang="en-US" dirty="0">
                <a:cs typeface="+mj-cs"/>
              </a:rPr>
              <a:t>Feedback ANC</a:t>
            </a:r>
          </a:p>
        </p:txBody>
      </p:sp>
      <p:sp>
        <p:nvSpPr>
          <p:cNvPr id="23554" name="Rectangle 3"/>
          <p:cNvSpPr>
            <a:spLocks noGrp="1" noChangeArrowheads="1"/>
          </p:cNvSpPr>
          <p:nvPr>
            <p:ph type="body" idx="1"/>
          </p:nvPr>
        </p:nvSpPr>
        <p:spPr>
          <a:xfrm>
            <a:off x="304800" y="947738"/>
            <a:ext cx="8731250" cy="5289550"/>
          </a:xfrm>
        </p:spPr>
        <p:txBody>
          <a:bodyPr/>
          <a:lstStyle/>
          <a:p>
            <a:pPr>
              <a:buFontTx/>
              <a:buNone/>
            </a:pPr>
            <a:r>
              <a:rPr lang="en-US" dirty="0">
                <a:latin typeface="Arial" charset="0"/>
                <a:ea typeface="ＭＳ Ｐゴシック" charset="0"/>
              </a:rPr>
              <a:t>Design problem:</a:t>
            </a:r>
          </a:p>
          <a:p>
            <a:endParaRPr lang="en-US" sz="3200" dirty="0">
              <a:latin typeface="Arial" charset="0"/>
              <a:ea typeface="ＭＳ Ｐゴシック" charset="0"/>
            </a:endParaRPr>
          </a:p>
          <a:p>
            <a:endParaRPr lang="en-US" sz="3200" dirty="0">
              <a:latin typeface="Arial" charset="0"/>
              <a:ea typeface="ＭＳ Ｐゴシック" charset="0"/>
            </a:endParaRPr>
          </a:p>
          <a:p>
            <a:endParaRPr lang="en-US" sz="3200" dirty="0">
              <a:latin typeface="Arial" charset="0"/>
              <a:ea typeface="ＭＳ Ｐゴシック" charset="0"/>
            </a:endParaRPr>
          </a:p>
          <a:p>
            <a:endParaRPr lang="en-US" sz="3200" dirty="0">
              <a:latin typeface="Arial" charset="0"/>
              <a:ea typeface="ＭＳ Ｐゴシック" charset="0"/>
            </a:endParaRPr>
          </a:p>
          <a:p>
            <a:pPr>
              <a:spcBef>
                <a:spcPts val="600"/>
              </a:spcBef>
            </a:pPr>
            <a:r>
              <a:rPr lang="en-US" sz="2000" b="0" dirty="0">
                <a:latin typeface="Arial" charset="0"/>
                <a:ea typeface="ＭＳ Ｐゴシック" charset="0"/>
              </a:rPr>
              <a:t>If H(z) is given design </a:t>
            </a:r>
            <a:r>
              <a:rPr lang="en-US" sz="2000" b="0" u="sng" dirty="0">
                <a:latin typeface="Arial" charset="0"/>
                <a:ea typeface="ＭＳ Ｐゴシック" charset="0"/>
              </a:rPr>
              <a:t>W</a:t>
            </a:r>
            <a:r>
              <a:rPr lang="en-US" sz="2000" b="0" dirty="0">
                <a:latin typeface="Arial" charset="0"/>
                <a:ea typeface="ＭＳ Ｐゴシック" charset="0"/>
              </a:rPr>
              <a:t>(z) </a:t>
            </a:r>
            <a:r>
              <a:rPr lang="en-US" sz="1600" b="0" dirty="0">
                <a:latin typeface="Arial" charset="0"/>
                <a:ea typeface="ＭＳ Ｐゴシック" charset="0"/>
              </a:rPr>
              <a:t>(=feedback control) </a:t>
            </a:r>
            <a:r>
              <a:rPr lang="en-US" sz="2000" b="0" dirty="0">
                <a:latin typeface="Arial" charset="0"/>
                <a:ea typeface="ＭＳ Ｐゴシック" charset="0"/>
              </a:rPr>
              <a:t>such that E(z) is `minimized</a:t>
            </a:r>
            <a:r>
              <a:rPr lang="ja-JP" altLang="en-US" sz="2000" b="0" dirty="0">
                <a:latin typeface="Arial" charset="0"/>
                <a:ea typeface="ＭＳ Ｐゴシック" charset="0"/>
              </a:rPr>
              <a:t>’</a:t>
            </a:r>
            <a:r>
              <a:rPr lang="en-US" altLang="ja-JP" sz="2000" b="0" dirty="0">
                <a:latin typeface="Arial" charset="0"/>
                <a:ea typeface="ＭＳ Ｐゴシック" charset="0"/>
              </a:rPr>
              <a:t> </a:t>
            </a:r>
          </a:p>
          <a:p>
            <a:endParaRPr lang="en-US" sz="2000" b="0" dirty="0">
              <a:latin typeface="Arial" charset="0"/>
              <a:ea typeface="ＭＳ Ｐゴシック" charset="0"/>
            </a:endParaRPr>
          </a:p>
          <a:p>
            <a:endParaRPr lang="en-US" sz="2000" b="0" dirty="0">
              <a:latin typeface="Arial" charset="0"/>
              <a:ea typeface="ＭＳ Ｐゴシック" charset="0"/>
            </a:endParaRPr>
          </a:p>
          <a:p>
            <a:pPr>
              <a:spcBef>
                <a:spcPts val="1800"/>
              </a:spcBef>
            </a:pPr>
            <a:r>
              <a:rPr lang="en-US" sz="2000" b="0" dirty="0">
                <a:latin typeface="Arial" charset="0"/>
                <a:ea typeface="ＭＳ Ｐゴシック" charset="0"/>
              </a:rPr>
              <a:t>For `flat</a:t>
            </a:r>
            <a:r>
              <a:rPr lang="ja-JP" altLang="en-US" sz="2000" b="0" dirty="0">
                <a:latin typeface="Arial" charset="0"/>
                <a:ea typeface="ＭＳ Ｐゴシック" charset="0"/>
              </a:rPr>
              <a:t>’</a:t>
            </a:r>
            <a:r>
              <a:rPr lang="en-US" altLang="ja-JP" sz="2000" b="0" dirty="0">
                <a:latin typeface="Arial" charset="0"/>
                <a:ea typeface="ＭＳ Ｐゴシック" charset="0"/>
              </a:rPr>
              <a:t> H(z)=</a:t>
            </a:r>
            <a:r>
              <a:rPr lang="en-US" altLang="ja-JP" sz="2000" b="0" dirty="0" err="1">
                <a:latin typeface="Arial" charset="0"/>
                <a:ea typeface="ＭＳ Ｐゴシック" charset="0"/>
              </a:rPr>
              <a:t>C</a:t>
            </a:r>
            <a:r>
              <a:rPr lang="en-US" altLang="ja-JP" sz="2000" b="0" baseline="30000" dirty="0" err="1">
                <a:latin typeface="Arial" charset="0"/>
                <a:ea typeface="ＭＳ Ｐゴシック" charset="0"/>
              </a:rPr>
              <a:t>nt</a:t>
            </a:r>
            <a:r>
              <a:rPr lang="en-US" altLang="ja-JP" sz="2000" b="0" dirty="0">
                <a:latin typeface="Arial" charset="0"/>
                <a:ea typeface="ＭＳ Ｐゴシック" charset="0"/>
              </a:rPr>
              <a:t> :  </a:t>
            </a:r>
            <a:r>
              <a:rPr lang="en-US" altLang="ja-JP" sz="2000" b="0" u="sng" dirty="0">
                <a:latin typeface="Arial" charset="0"/>
                <a:ea typeface="ＭＳ Ｐゴシック" charset="0"/>
              </a:rPr>
              <a:t>W</a:t>
            </a:r>
            <a:r>
              <a:rPr lang="en-US" altLang="ja-JP" sz="2000" b="0" dirty="0">
                <a:latin typeface="Arial" charset="0"/>
                <a:ea typeface="ＭＳ Ｐゴシック" charset="0"/>
              </a:rPr>
              <a:t>(z)=-A for large A (as in an </a:t>
            </a:r>
            <a:r>
              <a:rPr lang="en-US" altLang="ja-JP" sz="2000" b="0" dirty="0" err="1">
                <a:latin typeface="Arial" charset="0"/>
                <a:ea typeface="ＭＳ Ｐゴシック" charset="0"/>
              </a:rPr>
              <a:t>opamp</a:t>
            </a:r>
            <a:r>
              <a:rPr lang="en-US" altLang="ja-JP" sz="2000" b="0" dirty="0">
                <a:latin typeface="Arial" charset="0"/>
                <a:ea typeface="ＭＳ Ｐゴシック" charset="0"/>
              </a:rPr>
              <a:t>)  </a:t>
            </a:r>
          </a:p>
          <a:p>
            <a:r>
              <a:rPr lang="en-US" sz="2000" b="0" dirty="0">
                <a:latin typeface="Arial" charset="0"/>
                <a:ea typeface="ＭＳ Ｐゴシック" charset="0"/>
              </a:rPr>
              <a:t>For general H(z) : see </a:t>
            </a:r>
            <a:r>
              <a:rPr lang="en-US" sz="2000" b="0" u="sng" dirty="0">
                <a:latin typeface="Arial" charset="0"/>
                <a:ea typeface="ＭＳ Ｐゴシック" charset="0"/>
              </a:rPr>
              <a:t>control courses</a:t>
            </a:r>
            <a:endParaRPr lang="en-US" sz="2000" u="sng" dirty="0">
              <a:latin typeface="Arial" charset="0"/>
              <a:ea typeface="ＭＳ Ｐゴシック" charset="0"/>
            </a:endParaRPr>
          </a:p>
        </p:txBody>
      </p:sp>
      <p:grpSp>
        <p:nvGrpSpPr>
          <p:cNvPr id="23555" name="Group 4"/>
          <p:cNvGrpSpPr>
            <a:grpSpLocks/>
          </p:cNvGrpSpPr>
          <p:nvPr/>
        </p:nvGrpSpPr>
        <p:grpSpPr bwMode="auto">
          <a:xfrm>
            <a:off x="3581400" y="1700808"/>
            <a:ext cx="4752975" cy="2182812"/>
            <a:chOff x="1806" y="1433"/>
            <a:chExt cx="2994" cy="1447"/>
          </a:xfrm>
        </p:grpSpPr>
        <p:graphicFrame>
          <p:nvGraphicFramePr>
            <p:cNvPr id="23558" name="Object 5"/>
            <p:cNvGraphicFramePr>
              <a:graphicFrameLocks noChangeAspect="1"/>
            </p:cNvGraphicFramePr>
            <p:nvPr/>
          </p:nvGraphicFramePr>
          <p:xfrm>
            <a:off x="3888" y="1536"/>
            <a:ext cx="912" cy="774"/>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 y="1536"/>
                          <a:ext cx="912" cy="7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559" name="Rectangle 7"/>
            <p:cNvSpPr>
              <a:spLocks noChangeArrowheads="1"/>
            </p:cNvSpPr>
            <p:nvPr/>
          </p:nvSpPr>
          <p:spPr bwMode="auto">
            <a:xfrm>
              <a:off x="2350" y="2524"/>
              <a:ext cx="626" cy="35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3560" name="Line 8"/>
            <p:cNvSpPr>
              <a:spLocks noChangeShapeType="1"/>
            </p:cNvSpPr>
            <p:nvPr/>
          </p:nvSpPr>
          <p:spPr bwMode="auto">
            <a:xfrm>
              <a:off x="3408" y="2160"/>
              <a:ext cx="0" cy="528"/>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61" name="Line 9"/>
            <p:cNvSpPr>
              <a:spLocks noChangeShapeType="1"/>
            </p:cNvSpPr>
            <p:nvPr/>
          </p:nvSpPr>
          <p:spPr bwMode="auto">
            <a:xfrm flipH="1">
              <a:off x="2976" y="2702"/>
              <a:ext cx="448"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62" name="Line 10"/>
            <p:cNvSpPr>
              <a:spLocks noChangeShapeType="1"/>
            </p:cNvSpPr>
            <p:nvPr/>
          </p:nvSpPr>
          <p:spPr bwMode="auto">
            <a:xfrm flipH="1" flipV="1">
              <a:off x="2112" y="2016"/>
              <a:ext cx="24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63" name="Line 11"/>
            <p:cNvSpPr>
              <a:spLocks noChangeShapeType="1"/>
            </p:cNvSpPr>
            <p:nvPr/>
          </p:nvSpPr>
          <p:spPr bwMode="auto">
            <a:xfrm flipH="1">
              <a:off x="2112" y="2688"/>
              <a:ext cx="220"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64" name="Line 12"/>
            <p:cNvSpPr>
              <a:spLocks noChangeShapeType="1"/>
            </p:cNvSpPr>
            <p:nvPr/>
          </p:nvSpPr>
          <p:spPr bwMode="auto">
            <a:xfrm flipH="1">
              <a:off x="2112" y="2016"/>
              <a:ext cx="0" cy="674"/>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65" name="Text Box 13"/>
            <p:cNvSpPr txBox="1">
              <a:spLocks noChangeArrowheads="1"/>
            </p:cNvSpPr>
            <p:nvPr/>
          </p:nvSpPr>
          <p:spPr bwMode="auto">
            <a:xfrm>
              <a:off x="2427" y="2550"/>
              <a:ext cx="526" cy="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u="sng">
                  <a:solidFill>
                    <a:srgbClr val="FFFF66"/>
                  </a:solidFill>
                </a:rPr>
                <a:t>W</a:t>
              </a:r>
              <a:r>
                <a:rPr lang="en-US">
                  <a:solidFill>
                    <a:srgbClr val="FFFF66"/>
                  </a:solidFill>
                </a:rPr>
                <a:t>(z)</a:t>
              </a:r>
            </a:p>
          </p:txBody>
        </p:sp>
        <p:sp>
          <p:nvSpPr>
            <p:cNvPr id="23566" name="Text Box 14"/>
            <p:cNvSpPr txBox="1">
              <a:spLocks noChangeArrowheads="1"/>
            </p:cNvSpPr>
            <p:nvPr/>
          </p:nvSpPr>
          <p:spPr bwMode="auto">
            <a:xfrm>
              <a:off x="2419" y="1829"/>
              <a:ext cx="483" cy="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23567" name="Line 15"/>
            <p:cNvSpPr>
              <a:spLocks noChangeShapeType="1"/>
            </p:cNvSpPr>
            <p:nvPr/>
          </p:nvSpPr>
          <p:spPr bwMode="auto">
            <a:xfrm flipV="1">
              <a:off x="3383" y="1619"/>
              <a:ext cx="0" cy="239"/>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68" name="Oval 16"/>
            <p:cNvSpPr>
              <a:spLocks noChangeArrowheads="1"/>
            </p:cNvSpPr>
            <p:nvPr/>
          </p:nvSpPr>
          <p:spPr bwMode="auto">
            <a:xfrm rot="-5400000">
              <a:off x="3241" y="1892"/>
              <a:ext cx="288" cy="24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23569" name="Text Box 17"/>
            <p:cNvSpPr txBox="1">
              <a:spLocks noChangeArrowheads="1"/>
            </p:cNvSpPr>
            <p:nvPr/>
          </p:nvSpPr>
          <p:spPr bwMode="auto">
            <a:xfrm>
              <a:off x="3065" y="1433"/>
              <a:ext cx="233" cy="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23570" name="Text Box 18"/>
            <p:cNvSpPr txBox="1">
              <a:spLocks noChangeArrowheads="1"/>
            </p:cNvSpPr>
            <p:nvPr/>
          </p:nvSpPr>
          <p:spPr bwMode="auto">
            <a:xfrm>
              <a:off x="3466" y="2374"/>
              <a:ext cx="223" cy="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23571" name="Text Box 19"/>
            <p:cNvSpPr txBox="1">
              <a:spLocks noChangeArrowheads="1"/>
            </p:cNvSpPr>
            <p:nvPr/>
          </p:nvSpPr>
          <p:spPr bwMode="auto">
            <a:xfrm>
              <a:off x="1806" y="2374"/>
              <a:ext cx="223" cy="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23572" name="Rectangle 20"/>
            <p:cNvSpPr>
              <a:spLocks noChangeArrowheads="1"/>
            </p:cNvSpPr>
            <p:nvPr/>
          </p:nvSpPr>
          <p:spPr bwMode="auto">
            <a:xfrm>
              <a:off x="2352" y="1824"/>
              <a:ext cx="626" cy="356"/>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3573" name="Line 21"/>
            <p:cNvSpPr>
              <a:spLocks noChangeShapeType="1"/>
            </p:cNvSpPr>
            <p:nvPr/>
          </p:nvSpPr>
          <p:spPr bwMode="auto">
            <a:xfrm flipH="1" flipV="1">
              <a:off x="2976" y="2016"/>
              <a:ext cx="288"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74" name="Line 22"/>
            <p:cNvSpPr>
              <a:spLocks noChangeShapeType="1"/>
            </p:cNvSpPr>
            <p:nvPr/>
          </p:nvSpPr>
          <p:spPr bwMode="auto">
            <a:xfrm flipH="1" flipV="1">
              <a:off x="3504" y="2016"/>
              <a:ext cx="384"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3575" name="Text Box 23"/>
            <p:cNvSpPr txBox="1">
              <a:spLocks noChangeArrowheads="1"/>
            </p:cNvSpPr>
            <p:nvPr/>
          </p:nvSpPr>
          <p:spPr bwMode="auto">
            <a:xfrm>
              <a:off x="3264" y="1864"/>
              <a:ext cx="228" cy="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grpSp>
      <p:graphicFrame>
        <p:nvGraphicFramePr>
          <p:cNvPr id="23556" name="Object 24"/>
          <p:cNvGraphicFramePr>
            <a:graphicFrameLocks noChangeAspect="1"/>
          </p:cNvGraphicFramePr>
          <p:nvPr>
            <p:extLst>
              <p:ext uri="{D42A27DB-BD31-4B8C-83A1-F6EECF244321}">
                <p14:modId xmlns:p14="http://schemas.microsoft.com/office/powerpoint/2010/main" val="3138300596"/>
              </p:ext>
            </p:extLst>
          </p:nvPr>
        </p:nvGraphicFramePr>
        <p:xfrm>
          <a:off x="2247900" y="4509120"/>
          <a:ext cx="2405063" cy="644525"/>
        </p:xfrm>
        <a:graphic>
          <a:graphicData uri="http://schemas.openxmlformats.org/presentationml/2006/ole">
            <mc:AlternateContent xmlns:mc="http://schemas.openxmlformats.org/markup-compatibility/2006">
              <mc:Choice xmlns:v="urn:schemas-microsoft-com:vml" Requires="v">
                <p:oleObj name="Equation" r:id="rId4" imgW="1422400" imgH="381000" progId="Equation.3">
                  <p:embed/>
                </p:oleObj>
              </mc:Choice>
              <mc:Fallback>
                <p:oleObj name="Equation" r:id="rId4" imgW="1422400" imgH="381000" progId="Equation.3">
                  <p:embed/>
                  <p:pic>
                    <p:nvPicPr>
                      <p:cNvPr id="0" name="Object 24"/>
                      <p:cNvPicPr>
                        <a:picLocks noChangeAspect="1" noChangeArrowheads="1"/>
                      </p:cNvPicPr>
                      <p:nvPr/>
                    </p:nvPicPr>
                    <p:blipFill>
                      <a:blip r:embed="rId5"/>
                      <a:srcRect/>
                      <a:stretch>
                        <a:fillRect/>
                      </a:stretch>
                    </p:blipFill>
                    <p:spPr bwMode="auto">
                      <a:xfrm>
                        <a:off x="2247900" y="4509120"/>
                        <a:ext cx="2405063" cy="64452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23557"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196975"/>
            <a:ext cx="481013"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defRPr/>
            </a:pPr>
            <a:r>
              <a:rPr lang="en-US" dirty="0">
                <a:cs typeface="+mj-cs"/>
              </a:rPr>
              <a:t>Feedback ANC</a:t>
            </a:r>
          </a:p>
        </p:txBody>
      </p:sp>
      <p:sp>
        <p:nvSpPr>
          <p:cNvPr id="24578" name="Rectangle 3"/>
          <p:cNvSpPr>
            <a:spLocks noGrp="1" noChangeArrowheads="1"/>
          </p:cNvSpPr>
          <p:nvPr>
            <p:ph type="body" idx="1"/>
          </p:nvPr>
        </p:nvSpPr>
        <p:spPr>
          <a:xfrm>
            <a:off x="406400" y="1092200"/>
            <a:ext cx="8558213" cy="5289550"/>
          </a:xfrm>
        </p:spPr>
        <p:txBody>
          <a:bodyPr/>
          <a:lstStyle/>
          <a:p>
            <a:pPr>
              <a:buFontTx/>
              <a:buNone/>
              <a:defRPr/>
            </a:pPr>
            <a:r>
              <a:rPr lang="en-US" sz="2400" b="0" dirty="0">
                <a:latin typeface="Arial" charset="0"/>
                <a:ea typeface="ＭＳ Ｐゴシック" charset="0"/>
              </a:rPr>
              <a:t>An interesting feedback controller is formed as follows :</a:t>
            </a:r>
          </a:p>
          <a:p>
            <a:pPr>
              <a:defRPr/>
            </a:pPr>
            <a:endParaRPr lang="en-US" sz="2400" dirty="0">
              <a:latin typeface="Arial" charset="0"/>
              <a:ea typeface="ＭＳ Ｐゴシック" charset="0"/>
            </a:endParaRPr>
          </a:p>
          <a:p>
            <a:pPr>
              <a:defRPr/>
            </a:pPr>
            <a:endParaRPr lang="en-US" sz="3200" dirty="0">
              <a:latin typeface="Arial" charset="0"/>
              <a:ea typeface="ＭＳ Ｐゴシック" charset="0"/>
            </a:endParaRPr>
          </a:p>
          <a:p>
            <a:pPr>
              <a:defRPr/>
            </a:pPr>
            <a:endParaRPr lang="en-US" sz="3200" dirty="0">
              <a:latin typeface="Arial" charset="0"/>
              <a:ea typeface="ＭＳ Ｐゴシック" charset="0"/>
            </a:endParaRPr>
          </a:p>
          <a:p>
            <a:pPr>
              <a:defRPr/>
            </a:pPr>
            <a:endParaRPr lang="en-US" sz="3200" dirty="0">
              <a:latin typeface="Arial" charset="0"/>
              <a:ea typeface="ＭＳ Ｐゴシック" charset="0"/>
            </a:endParaRPr>
          </a:p>
          <a:p>
            <a:pPr>
              <a:defRPr/>
            </a:pPr>
            <a:endParaRPr lang="en-US" sz="2000" b="0" dirty="0">
              <a:latin typeface="Arial" charset="0"/>
              <a:ea typeface="ＭＳ Ｐゴシック" charset="0"/>
            </a:endParaRPr>
          </a:p>
          <a:p>
            <a:pPr>
              <a:defRPr/>
            </a:pPr>
            <a:endParaRPr lang="en-US" sz="2000" b="0" dirty="0">
              <a:latin typeface="Arial" charset="0"/>
              <a:ea typeface="ＭＳ Ｐゴシック" charset="0"/>
            </a:endParaRPr>
          </a:p>
          <a:p>
            <a:pPr>
              <a:defRPr/>
            </a:pPr>
            <a:endParaRPr lang="en-US" sz="2000" b="0" dirty="0">
              <a:latin typeface="Arial" charset="0"/>
              <a:ea typeface="ＭＳ Ｐゴシック" charset="0"/>
            </a:endParaRPr>
          </a:p>
          <a:p>
            <a:pPr marL="0" indent="0">
              <a:buFontTx/>
              <a:buNone/>
              <a:defRPr/>
            </a:pPr>
            <a:endParaRPr lang="en-US" sz="2000" b="0" dirty="0">
              <a:latin typeface="Arial" charset="0"/>
              <a:ea typeface="ＭＳ Ｐゴシック" charset="0"/>
            </a:endParaRPr>
          </a:p>
          <a:p>
            <a:pPr>
              <a:spcBef>
                <a:spcPts val="1800"/>
              </a:spcBef>
              <a:buFontTx/>
              <a:buNone/>
              <a:defRPr/>
            </a:pPr>
            <a:r>
              <a:rPr lang="en-US" sz="2000" b="0" dirty="0">
                <a:latin typeface="Arial" charset="0"/>
                <a:ea typeface="ＭＳ Ｐゴシック" charset="0"/>
              </a:rPr>
              <a:t>       …with H</a:t>
            </a:r>
            <a:r>
              <a:rPr lang="ja-JP" altLang="en-US" sz="2000" b="0" dirty="0">
                <a:latin typeface="Arial" charset="0"/>
                <a:ea typeface="ＭＳ Ｐゴシック" charset="0"/>
              </a:rPr>
              <a:t>’</a:t>
            </a:r>
            <a:r>
              <a:rPr lang="en-US" altLang="ja-JP" sz="2000" b="0" dirty="0">
                <a:latin typeface="Arial" charset="0"/>
                <a:ea typeface="ＭＳ Ｐゴシック" charset="0"/>
              </a:rPr>
              <a:t>(z) an estimate of H(z) and W(z) yet to be defined. </a:t>
            </a:r>
          </a:p>
          <a:p>
            <a:pPr>
              <a:buFontTx/>
              <a:buNone/>
              <a:defRPr/>
            </a:pPr>
            <a:r>
              <a:rPr lang="en-US" sz="2000" b="0" dirty="0">
                <a:latin typeface="Arial" charset="0"/>
                <a:ea typeface="ＭＳ Ｐゴシック" charset="0"/>
              </a:rPr>
              <a:t>       Note that if H</a:t>
            </a:r>
            <a:r>
              <a:rPr lang="ja-JP" altLang="en-US" sz="2000" b="0" dirty="0">
                <a:latin typeface="Arial" charset="0"/>
                <a:ea typeface="ＭＳ Ｐゴシック" charset="0"/>
              </a:rPr>
              <a:t>’</a:t>
            </a:r>
            <a:r>
              <a:rPr lang="en-US" altLang="ja-JP" sz="2000" b="0" dirty="0">
                <a:latin typeface="Arial" charset="0"/>
                <a:ea typeface="ＭＳ Ｐゴシック" charset="0"/>
              </a:rPr>
              <a:t>(z)=H(z), then W(z) is fed by d(n), i.e. …</a:t>
            </a:r>
            <a:endParaRPr lang="en-US" sz="2000" dirty="0">
              <a:latin typeface="Arial" charset="0"/>
              <a:ea typeface="ＭＳ Ｐゴシック" charset="0"/>
            </a:endParaRPr>
          </a:p>
        </p:txBody>
      </p:sp>
      <p:grpSp>
        <p:nvGrpSpPr>
          <p:cNvPr id="24579" name="Group 40"/>
          <p:cNvGrpSpPr>
            <a:grpSpLocks/>
          </p:cNvGrpSpPr>
          <p:nvPr/>
        </p:nvGrpSpPr>
        <p:grpSpPr bwMode="auto">
          <a:xfrm>
            <a:off x="1403350" y="2349500"/>
            <a:ext cx="5362575" cy="2889250"/>
            <a:chOff x="1776" y="1357"/>
            <a:chExt cx="3378" cy="1859"/>
          </a:xfrm>
        </p:grpSpPr>
        <p:sp>
          <p:nvSpPr>
            <p:cNvPr id="24583" name="Rectangle 39"/>
            <p:cNvSpPr>
              <a:spLocks noChangeArrowheads="1"/>
            </p:cNvSpPr>
            <p:nvPr/>
          </p:nvSpPr>
          <p:spPr bwMode="auto">
            <a:xfrm>
              <a:off x="2064" y="2304"/>
              <a:ext cx="1584" cy="912"/>
            </a:xfrm>
            <a:prstGeom prst="rect">
              <a:avLst/>
            </a:prstGeom>
            <a:solidFill>
              <a:schemeClr val="accent1"/>
            </a:solidFill>
            <a:ln w="12700">
              <a:solidFill>
                <a:srgbClr val="FFFF66"/>
              </a:solidFill>
              <a:miter lim="800000"/>
              <a:headEnd type="none" w="sm" len="sm"/>
              <a:tailEnd type="none" w="sm" len="sm"/>
            </a:ln>
          </p:spPr>
          <p:txBody>
            <a:bodyPr lIns="92075" tIns="46038" rIns="92075" bIns="46038" anchor="ctr">
              <a:spAutoFit/>
            </a:bodyPr>
            <a:lstStyle/>
            <a:p>
              <a:endParaRPr lang="nl-BE"/>
            </a:p>
          </p:txBody>
        </p:sp>
        <p:graphicFrame>
          <p:nvGraphicFramePr>
            <p:cNvPr id="24584" name="Object 5"/>
            <p:cNvGraphicFramePr>
              <a:graphicFrameLocks noChangeAspect="1"/>
            </p:cNvGraphicFramePr>
            <p:nvPr/>
          </p:nvGraphicFramePr>
          <p:xfrm>
            <a:off x="4242" y="1459"/>
            <a:ext cx="912" cy="736"/>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 y="1459"/>
                          <a:ext cx="912" cy="7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585" name="Line 8"/>
            <p:cNvSpPr>
              <a:spLocks noChangeShapeType="1"/>
            </p:cNvSpPr>
            <p:nvPr/>
          </p:nvSpPr>
          <p:spPr bwMode="auto">
            <a:xfrm>
              <a:off x="3762" y="2052"/>
              <a:ext cx="0" cy="502"/>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86" name="Line 9"/>
            <p:cNvSpPr>
              <a:spLocks noChangeShapeType="1"/>
            </p:cNvSpPr>
            <p:nvPr/>
          </p:nvSpPr>
          <p:spPr bwMode="auto">
            <a:xfrm flipH="1" flipV="1">
              <a:off x="3552" y="2544"/>
              <a:ext cx="192"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87" name="Line 15"/>
            <p:cNvSpPr>
              <a:spLocks noChangeShapeType="1"/>
            </p:cNvSpPr>
            <p:nvPr/>
          </p:nvSpPr>
          <p:spPr bwMode="auto">
            <a:xfrm flipH="1" flipV="1">
              <a:off x="3762" y="1370"/>
              <a:ext cx="0" cy="411"/>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88" name="Text Box 17"/>
            <p:cNvSpPr txBox="1">
              <a:spLocks noChangeArrowheads="1"/>
            </p:cNvSpPr>
            <p:nvPr/>
          </p:nvSpPr>
          <p:spPr bwMode="auto">
            <a:xfrm>
              <a:off x="3474" y="1357"/>
              <a:ext cx="233" cy="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24589" name="Text Box 18"/>
            <p:cNvSpPr txBox="1">
              <a:spLocks noChangeArrowheads="1"/>
            </p:cNvSpPr>
            <p:nvPr/>
          </p:nvSpPr>
          <p:spPr bwMode="auto">
            <a:xfrm>
              <a:off x="3820" y="2252"/>
              <a:ext cx="223" cy="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24590" name="Line 21"/>
            <p:cNvSpPr>
              <a:spLocks noChangeShapeType="1"/>
            </p:cNvSpPr>
            <p:nvPr/>
          </p:nvSpPr>
          <p:spPr bwMode="auto">
            <a:xfrm flipH="1" flipV="1">
              <a:off x="3079" y="1913"/>
              <a:ext cx="539" cy="2"/>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91" name="Line 22"/>
            <p:cNvSpPr>
              <a:spLocks noChangeShapeType="1"/>
            </p:cNvSpPr>
            <p:nvPr/>
          </p:nvSpPr>
          <p:spPr bwMode="auto">
            <a:xfrm flipH="1" flipV="1">
              <a:off x="3858" y="1915"/>
              <a:ext cx="384"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nvGrpSpPr>
            <p:cNvPr id="24592" name="Group 30"/>
            <p:cNvGrpSpPr>
              <a:grpSpLocks/>
            </p:cNvGrpSpPr>
            <p:nvPr/>
          </p:nvGrpSpPr>
          <p:grpSpPr bwMode="auto">
            <a:xfrm>
              <a:off x="3618" y="1768"/>
              <a:ext cx="247" cy="294"/>
              <a:chOff x="3618" y="1768"/>
              <a:chExt cx="247" cy="294"/>
            </a:xfrm>
          </p:grpSpPr>
          <p:sp>
            <p:nvSpPr>
              <p:cNvPr id="24612" name="Oval 16"/>
              <p:cNvSpPr>
                <a:spLocks noChangeArrowheads="1"/>
              </p:cNvSpPr>
              <p:nvPr/>
            </p:nvSpPr>
            <p:spPr bwMode="auto">
              <a:xfrm rot="-5400000">
                <a:off x="3605" y="1791"/>
                <a:ext cx="274" cy="24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24613" name="Text Box 23"/>
              <p:cNvSpPr txBox="1">
                <a:spLocks noChangeArrowheads="1"/>
              </p:cNvSpPr>
              <p:nvPr/>
            </p:nvSpPr>
            <p:spPr bwMode="auto">
              <a:xfrm>
                <a:off x="3618" y="1768"/>
                <a:ext cx="228" cy="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grpSp>
        <p:sp>
          <p:nvSpPr>
            <p:cNvPr id="24593" name="Rectangle 7"/>
            <p:cNvSpPr>
              <a:spLocks noChangeArrowheads="1"/>
            </p:cNvSpPr>
            <p:nvPr/>
          </p:nvSpPr>
          <p:spPr bwMode="auto">
            <a:xfrm>
              <a:off x="2464" y="2393"/>
              <a:ext cx="626" cy="338"/>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4594" name="Line 10"/>
            <p:cNvSpPr>
              <a:spLocks noChangeShapeType="1"/>
            </p:cNvSpPr>
            <p:nvPr/>
          </p:nvSpPr>
          <p:spPr bwMode="auto">
            <a:xfrm flipH="1" flipV="1">
              <a:off x="1968" y="1908"/>
              <a:ext cx="498" cy="2"/>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95" name="Line 11"/>
            <p:cNvSpPr>
              <a:spLocks noChangeShapeType="1"/>
            </p:cNvSpPr>
            <p:nvPr/>
          </p:nvSpPr>
          <p:spPr bwMode="auto">
            <a:xfrm flipH="1">
              <a:off x="1957" y="2549"/>
              <a:ext cx="489" cy="2"/>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96" name="Line 12"/>
            <p:cNvSpPr>
              <a:spLocks noChangeShapeType="1"/>
            </p:cNvSpPr>
            <p:nvPr/>
          </p:nvSpPr>
          <p:spPr bwMode="auto">
            <a:xfrm flipH="1">
              <a:off x="1968" y="1920"/>
              <a:ext cx="0" cy="639"/>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597" name="Text Box 13"/>
            <p:cNvSpPr txBox="1">
              <a:spLocks noChangeArrowheads="1"/>
            </p:cNvSpPr>
            <p:nvPr/>
          </p:nvSpPr>
          <p:spPr bwMode="auto">
            <a:xfrm>
              <a:off x="2530" y="2413"/>
              <a:ext cx="526"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a:t>
              </a:r>
              <a:r>
                <a:rPr lang="en-US" altLang="ja-JP">
                  <a:solidFill>
                    <a:srgbClr val="FFFF66"/>
                  </a:solidFill>
                </a:rPr>
                <a:t>(z)</a:t>
              </a:r>
              <a:endParaRPr lang="en-US">
                <a:solidFill>
                  <a:srgbClr val="FFFF66"/>
                </a:solidFill>
              </a:endParaRPr>
            </a:p>
          </p:txBody>
        </p:sp>
        <p:sp>
          <p:nvSpPr>
            <p:cNvPr id="24598" name="Text Box 14"/>
            <p:cNvSpPr txBox="1">
              <a:spLocks noChangeArrowheads="1"/>
            </p:cNvSpPr>
            <p:nvPr/>
          </p:nvSpPr>
          <p:spPr bwMode="auto">
            <a:xfrm>
              <a:off x="2533" y="1728"/>
              <a:ext cx="483"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24599" name="Text Box 19"/>
            <p:cNvSpPr txBox="1">
              <a:spLocks noChangeArrowheads="1"/>
            </p:cNvSpPr>
            <p:nvPr/>
          </p:nvSpPr>
          <p:spPr bwMode="auto">
            <a:xfrm>
              <a:off x="1776" y="2200"/>
              <a:ext cx="223" cy="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24600" name="Rectangle 20"/>
            <p:cNvSpPr>
              <a:spLocks noChangeArrowheads="1"/>
            </p:cNvSpPr>
            <p:nvPr/>
          </p:nvSpPr>
          <p:spPr bwMode="auto">
            <a:xfrm>
              <a:off x="2466" y="1728"/>
              <a:ext cx="626" cy="338"/>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4601" name="Rectangle 25"/>
            <p:cNvSpPr>
              <a:spLocks noChangeArrowheads="1"/>
            </p:cNvSpPr>
            <p:nvPr/>
          </p:nvSpPr>
          <p:spPr bwMode="auto">
            <a:xfrm>
              <a:off x="2469" y="2819"/>
              <a:ext cx="626" cy="338"/>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4602" name="Text Box 27"/>
            <p:cNvSpPr txBox="1">
              <a:spLocks noChangeArrowheads="1"/>
            </p:cNvSpPr>
            <p:nvPr/>
          </p:nvSpPr>
          <p:spPr bwMode="auto">
            <a:xfrm>
              <a:off x="2461" y="2822"/>
              <a:ext cx="645"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a:t>
              </a:r>
              <a:r>
                <a:rPr lang="ja-JP" altLang="en-US" dirty="0">
                  <a:solidFill>
                    <a:srgbClr val="FFFF66"/>
                  </a:solidFill>
                </a:rPr>
                <a:t>’</a:t>
              </a:r>
              <a:r>
                <a:rPr lang="en-US" altLang="ja-JP" dirty="0">
                  <a:solidFill>
                    <a:srgbClr val="FFFF66"/>
                  </a:solidFill>
                </a:rPr>
                <a:t>(z)</a:t>
              </a:r>
              <a:endParaRPr lang="en-US" dirty="0">
                <a:solidFill>
                  <a:srgbClr val="FFFF66"/>
                </a:solidFill>
              </a:endParaRPr>
            </a:p>
          </p:txBody>
        </p:sp>
        <p:sp>
          <p:nvSpPr>
            <p:cNvPr id="24603" name="Line 28"/>
            <p:cNvSpPr>
              <a:spLocks noChangeShapeType="1"/>
            </p:cNvSpPr>
            <p:nvPr/>
          </p:nvSpPr>
          <p:spPr bwMode="auto">
            <a:xfrm flipH="1">
              <a:off x="2208" y="2553"/>
              <a:ext cx="0" cy="418"/>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604" name="Line 29"/>
            <p:cNvSpPr>
              <a:spLocks noChangeShapeType="1"/>
            </p:cNvSpPr>
            <p:nvPr/>
          </p:nvSpPr>
          <p:spPr bwMode="auto">
            <a:xfrm flipH="1" flipV="1">
              <a:off x="2208" y="2971"/>
              <a:ext cx="24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nvGrpSpPr>
            <p:cNvPr id="24605" name="Group 31"/>
            <p:cNvGrpSpPr>
              <a:grpSpLocks/>
            </p:cNvGrpSpPr>
            <p:nvPr/>
          </p:nvGrpSpPr>
          <p:grpSpPr bwMode="auto">
            <a:xfrm>
              <a:off x="3312" y="2397"/>
              <a:ext cx="247" cy="294"/>
              <a:chOff x="3618" y="1768"/>
              <a:chExt cx="247" cy="294"/>
            </a:xfrm>
          </p:grpSpPr>
          <p:sp>
            <p:nvSpPr>
              <p:cNvPr id="24610" name="Oval 32"/>
              <p:cNvSpPr>
                <a:spLocks noChangeArrowheads="1"/>
              </p:cNvSpPr>
              <p:nvPr/>
            </p:nvSpPr>
            <p:spPr bwMode="auto">
              <a:xfrm rot="-5400000">
                <a:off x="3605" y="1791"/>
                <a:ext cx="274" cy="24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24611" name="Text Box 33"/>
              <p:cNvSpPr txBox="1">
                <a:spLocks noChangeArrowheads="1"/>
              </p:cNvSpPr>
              <p:nvPr/>
            </p:nvSpPr>
            <p:spPr bwMode="auto">
              <a:xfrm>
                <a:off x="3618" y="1768"/>
                <a:ext cx="228" cy="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grpSp>
        <p:sp>
          <p:nvSpPr>
            <p:cNvPr id="24606" name="Line 35"/>
            <p:cNvSpPr>
              <a:spLocks noChangeShapeType="1"/>
            </p:cNvSpPr>
            <p:nvPr/>
          </p:nvSpPr>
          <p:spPr bwMode="auto">
            <a:xfrm flipH="1" flipV="1">
              <a:off x="3120" y="2544"/>
              <a:ext cx="192"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607" name="Line 36"/>
            <p:cNvSpPr>
              <a:spLocks noChangeShapeType="1"/>
            </p:cNvSpPr>
            <p:nvPr/>
          </p:nvSpPr>
          <p:spPr bwMode="auto">
            <a:xfrm flipH="1" flipV="1">
              <a:off x="3456" y="2688"/>
              <a:ext cx="0" cy="307"/>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608" name="Line 37"/>
            <p:cNvSpPr>
              <a:spLocks noChangeShapeType="1"/>
            </p:cNvSpPr>
            <p:nvPr/>
          </p:nvSpPr>
          <p:spPr bwMode="auto">
            <a:xfrm flipH="1" flipV="1">
              <a:off x="3120" y="2978"/>
              <a:ext cx="336" cy="5"/>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4609" name="Oval 38"/>
            <p:cNvSpPr>
              <a:spLocks noChangeArrowheads="1"/>
            </p:cNvSpPr>
            <p:nvPr/>
          </p:nvSpPr>
          <p:spPr bwMode="auto">
            <a:xfrm>
              <a:off x="2160" y="2496"/>
              <a:ext cx="96" cy="96"/>
            </a:xfrm>
            <a:prstGeom prst="ellipse">
              <a:avLst/>
            </a:prstGeom>
            <a:solidFill>
              <a:srgbClr val="FFFF66"/>
            </a:solidFill>
            <a:ln w="12700">
              <a:solidFill>
                <a:srgbClr val="FFFF66"/>
              </a:solidFill>
              <a:round/>
              <a:headEnd type="none" w="sm" len="sm"/>
              <a:tailEnd type="none" w="sm" len="sm"/>
            </a:ln>
          </p:spPr>
          <p:txBody>
            <a:bodyPr wrap="none" lIns="92075" tIns="46038" rIns="92075" bIns="46038" anchor="ctr">
              <a:spAutoFit/>
            </a:bodyPr>
            <a:lstStyle/>
            <a:p>
              <a:endParaRPr lang="nl-BE"/>
            </a:p>
          </p:txBody>
        </p:sp>
      </p:grpSp>
      <p:graphicFrame>
        <p:nvGraphicFramePr>
          <p:cNvPr id="24580" name="Object 41"/>
          <p:cNvGraphicFramePr>
            <a:graphicFrameLocks noChangeAspect="1"/>
          </p:cNvGraphicFramePr>
          <p:nvPr>
            <p:extLst>
              <p:ext uri="{D42A27DB-BD31-4B8C-83A1-F6EECF244321}">
                <p14:modId xmlns:p14="http://schemas.microsoft.com/office/powerpoint/2010/main" val="2516878479"/>
              </p:ext>
            </p:extLst>
          </p:nvPr>
        </p:nvGraphicFramePr>
        <p:xfrm>
          <a:off x="5319713" y="3789363"/>
          <a:ext cx="2001837" cy="638175"/>
        </p:xfrm>
        <a:graphic>
          <a:graphicData uri="http://schemas.openxmlformats.org/presentationml/2006/ole">
            <mc:AlternateContent xmlns:mc="http://schemas.openxmlformats.org/markup-compatibility/2006">
              <mc:Choice xmlns:v="urn:schemas-microsoft-com:vml" Requires="v">
                <p:oleObj name="Equation" r:id="rId4" imgW="1193800" imgH="381000" progId="Equation.3">
                  <p:embed/>
                </p:oleObj>
              </mc:Choice>
              <mc:Fallback>
                <p:oleObj name="Equation" r:id="rId4" imgW="1193800" imgH="381000" progId="Equation.3">
                  <p:embed/>
                  <p:pic>
                    <p:nvPicPr>
                      <p:cNvPr id="0" name="Object 41"/>
                      <p:cNvPicPr>
                        <a:picLocks noChangeAspect="1" noChangeArrowheads="1"/>
                      </p:cNvPicPr>
                      <p:nvPr/>
                    </p:nvPicPr>
                    <p:blipFill>
                      <a:blip r:embed="rId5"/>
                      <a:srcRect/>
                      <a:stretch>
                        <a:fillRect/>
                      </a:stretch>
                    </p:blipFill>
                    <p:spPr bwMode="auto">
                      <a:xfrm>
                        <a:off x="5319713" y="3789363"/>
                        <a:ext cx="2001837" cy="6381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42"/>
          <p:cNvGraphicFramePr>
            <a:graphicFrameLocks noChangeAspect="1"/>
          </p:cNvGraphicFramePr>
          <p:nvPr>
            <p:extLst>
              <p:ext uri="{D42A27DB-BD31-4B8C-83A1-F6EECF244321}">
                <p14:modId xmlns:p14="http://schemas.microsoft.com/office/powerpoint/2010/main" val="522555752"/>
              </p:ext>
            </p:extLst>
          </p:nvPr>
        </p:nvGraphicFramePr>
        <p:xfrm>
          <a:off x="5260975" y="4581525"/>
          <a:ext cx="3186113" cy="628650"/>
        </p:xfrm>
        <a:graphic>
          <a:graphicData uri="http://schemas.openxmlformats.org/presentationml/2006/ole">
            <mc:AlternateContent xmlns:mc="http://schemas.openxmlformats.org/markup-compatibility/2006">
              <mc:Choice xmlns:v="urn:schemas-microsoft-com:vml" Requires="v">
                <p:oleObj name="Equation" r:id="rId6" imgW="1930400" imgH="381000" progId="Equation.3">
                  <p:embed/>
                </p:oleObj>
              </mc:Choice>
              <mc:Fallback>
                <p:oleObj name="Equation" r:id="rId6" imgW="1930400" imgH="381000" progId="Equation.3">
                  <p:embed/>
                  <p:pic>
                    <p:nvPicPr>
                      <p:cNvPr id="0" name="Object 42"/>
                      <p:cNvPicPr>
                        <a:picLocks noChangeAspect="1" noChangeArrowheads="1"/>
                      </p:cNvPicPr>
                      <p:nvPr/>
                    </p:nvPicPr>
                    <p:blipFill>
                      <a:blip r:embed="rId7"/>
                      <a:srcRect/>
                      <a:stretch>
                        <a:fillRect/>
                      </a:stretch>
                    </p:blipFill>
                    <p:spPr bwMode="auto">
                      <a:xfrm>
                        <a:off x="5260975" y="4581525"/>
                        <a:ext cx="3186113" cy="6286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24582" name="Imagen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1714897"/>
            <a:ext cx="37306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defRPr/>
            </a:pPr>
            <a:r>
              <a:rPr lang="en-US" dirty="0">
                <a:cs typeface="+mj-cs"/>
              </a:rPr>
              <a:t>Feedback ANC</a:t>
            </a:r>
          </a:p>
        </p:txBody>
      </p:sp>
      <p:sp>
        <p:nvSpPr>
          <p:cNvPr id="25602" name="Rectangle 3"/>
          <p:cNvSpPr>
            <a:spLocks noGrp="1" noChangeArrowheads="1"/>
          </p:cNvSpPr>
          <p:nvPr>
            <p:ph type="body" idx="1"/>
          </p:nvPr>
        </p:nvSpPr>
        <p:spPr>
          <a:xfrm>
            <a:off x="395288" y="1143000"/>
            <a:ext cx="8640762" cy="5289550"/>
          </a:xfrm>
        </p:spPr>
        <p:txBody>
          <a:bodyPr/>
          <a:lstStyle/>
          <a:p>
            <a:pPr>
              <a:lnSpc>
                <a:spcPct val="90000"/>
              </a:lnSpc>
              <a:buFontTx/>
              <a:buNone/>
            </a:pPr>
            <a:r>
              <a:rPr lang="en-US" sz="2400" b="0" dirty="0">
                <a:latin typeface="Arial" charset="0"/>
                <a:ea typeface="ＭＳ Ｐゴシック" charset="0"/>
              </a:rPr>
              <a:t>Note that if H</a:t>
            </a:r>
            <a:r>
              <a:rPr lang="ja-JP" altLang="en-US" sz="2400" b="0" dirty="0">
                <a:latin typeface="Arial" charset="0"/>
                <a:ea typeface="ＭＳ Ｐゴシック" charset="0"/>
              </a:rPr>
              <a:t>’</a:t>
            </a:r>
            <a:r>
              <a:rPr lang="en-US" altLang="ja-JP" sz="2400" b="0" dirty="0">
                <a:latin typeface="Arial" charset="0"/>
                <a:ea typeface="ＭＳ Ｐゴシック" charset="0"/>
              </a:rPr>
              <a:t>(z)=H(z), then W(z) is fed by d(n), i.e. … </a:t>
            </a:r>
            <a:endParaRPr lang="en-US" altLang="ja-JP" sz="2400" dirty="0">
              <a:latin typeface="Arial" charset="0"/>
              <a:ea typeface="ＭＳ Ｐゴシック" charset="0"/>
            </a:endParaRPr>
          </a:p>
          <a:p>
            <a:pPr>
              <a:lnSpc>
                <a:spcPct val="90000"/>
              </a:lnSpc>
            </a:pPr>
            <a:endParaRPr lang="en-US" sz="24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buFontTx/>
              <a:buNone/>
            </a:pPr>
            <a:r>
              <a:rPr lang="en-US" sz="2000" b="0" dirty="0">
                <a:latin typeface="Arial" charset="0"/>
                <a:ea typeface="ＭＳ Ｐゴシック" charset="0"/>
              </a:rPr>
              <a:t>      </a:t>
            </a:r>
            <a:r>
              <a:rPr lang="en-US" sz="2400" b="0" dirty="0">
                <a:latin typeface="Arial" charset="0"/>
                <a:ea typeface="ＭＳ Ｐゴシック" charset="0"/>
              </a:rPr>
              <a:t> …which means the feedback system has been</a:t>
            </a:r>
          </a:p>
          <a:p>
            <a:pPr>
              <a:lnSpc>
                <a:spcPct val="90000"/>
              </a:lnSpc>
              <a:buFontTx/>
              <a:buNone/>
            </a:pPr>
            <a:r>
              <a:rPr lang="en-US" sz="2400" b="0" dirty="0">
                <a:latin typeface="Arial" charset="0"/>
                <a:ea typeface="ＭＳ Ｐゴシック" charset="0"/>
              </a:rPr>
              <a:t>          transformed into a </a:t>
            </a:r>
            <a:r>
              <a:rPr lang="en-US" sz="2400" b="0" u="sng" dirty="0" err="1">
                <a:latin typeface="Arial" charset="0"/>
                <a:ea typeface="ＭＳ Ｐゴシック" charset="0"/>
              </a:rPr>
              <a:t>feedforward</a:t>
            </a:r>
            <a:r>
              <a:rPr lang="en-US" sz="2400" b="0" dirty="0">
                <a:latin typeface="Arial" charset="0"/>
                <a:ea typeface="ＭＳ Ｐゴシック" charset="0"/>
              </a:rPr>
              <a:t> system,..</a:t>
            </a:r>
          </a:p>
          <a:p>
            <a:pPr>
              <a:lnSpc>
                <a:spcPct val="90000"/>
              </a:lnSpc>
              <a:buFontTx/>
              <a:buNone/>
            </a:pPr>
            <a:r>
              <a:rPr lang="en-US" sz="2000" b="0" dirty="0">
                <a:latin typeface="Arial" charset="0"/>
                <a:ea typeface="ＭＳ Ｐゴシック" charset="0"/>
              </a:rPr>
              <a:t>       </a:t>
            </a:r>
          </a:p>
        </p:txBody>
      </p:sp>
      <p:sp>
        <p:nvSpPr>
          <p:cNvPr id="25603" name="Rectangle 5"/>
          <p:cNvSpPr>
            <a:spLocks noChangeArrowheads="1"/>
          </p:cNvSpPr>
          <p:nvPr/>
        </p:nvSpPr>
        <p:spPr bwMode="auto">
          <a:xfrm>
            <a:off x="3200400" y="3860800"/>
            <a:ext cx="2514600" cy="1296988"/>
          </a:xfrm>
          <a:prstGeom prst="rect">
            <a:avLst/>
          </a:prstGeom>
          <a:solidFill>
            <a:schemeClr val="accent1"/>
          </a:solidFill>
          <a:ln w="12700">
            <a:solidFill>
              <a:srgbClr val="FFFF66"/>
            </a:solidFill>
            <a:miter lim="800000"/>
            <a:headEnd type="none" w="sm" len="sm"/>
            <a:tailEnd type="none" w="sm" len="sm"/>
          </a:ln>
        </p:spPr>
        <p:txBody>
          <a:bodyPr lIns="92075" tIns="46038" rIns="92075" bIns="46038" anchor="ctr">
            <a:spAutoFit/>
          </a:bodyPr>
          <a:lstStyle/>
          <a:p>
            <a:endParaRPr lang="nl-BE"/>
          </a:p>
        </p:txBody>
      </p:sp>
      <p:graphicFrame>
        <p:nvGraphicFramePr>
          <p:cNvPr id="25604" name="Object 6"/>
          <p:cNvGraphicFramePr>
            <a:graphicFrameLocks noChangeAspect="1"/>
          </p:cNvGraphicFramePr>
          <p:nvPr/>
        </p:nvGraphicFramePr>
        <p:xfrm>
          <a:off x="6657975" y="2659063"/>
          <a:ext cx="1447800" cy="1046162"/>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2659063"/>
                        <a:ext cx="1447800" cy="1046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5" name="Line 10"/>
          <p:cNvSpPr>
            <a:spLocks noChangeShapeType="1"/>
          </p:cNvSpPr>
          <p:nvPr/>
        </p:nvSpPr>
        <p:spPr bwMode="auto">
          <a:xfrm flipH="1" flipV="1">
            <a:off x="5895975" y="2530475"/>
            <a:ext cx="0" cy="582613"/>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5606" name="Text Box 11"/>
          <p:cNvSpPr txBox="1">
            <a:spLocks noChangeArrowheads="1"/>
          </p:cNvSpPr>
          <p:nvPr/>
        </p:nvSpPr>
        <p:spPr bwMode="auto">
          <a:xfrm>
            <a:off x="5438775" y="2495550"/>
            <a:ext cx="369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25607" name="Text Box 12"/>
          <p:cNvSpPr txBox="1">
            <a:spLocks noChangeArrowheads="1"/>
          </p:cNvSpPr>
          <p:nvPr/>
        </p:nvSpPr>
        <p:spPr bwMode="auto">
          <a:xfrm>
            <a:off x="6096000" y="33289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25608" name="Line 13"/>
          <p:cNvSpPr>
            <a:spLocks noChangeShapeType="1"/>
          </p:cNvSpPr>
          <p:nvPr/>
        </p:nvSpPr>
        <p:spPr bwMode="auto">
          <a:xfrm flipH="1" flipV="1">
            <a:off x="4811713" y="3305175"/>
            <a:ext cx="855662" cy="317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5609" name="Line 14"/>
          <p:cNvSpPr>
            <a:spLocks noChangeShapeType="1"/>
          </p:cNvSpPr>
          <p:nvPr/>
        </p:nvSpPr>
        <p:spPr bwMode="auto">
          <a:xfrm flipH="1" flipV="1">
            <a:off x="6048375" y="3308350"/>
            <a:ext cx="60960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nvGrpSpPr>
          <p:cNvPr id="25610" name="Group 15"/>
          <p:cNvGrpSpPr>
            <a:grpSpLocks/>
          </p:cNvGrpSpPr>
          <p:nvPr/>
        </p:nvGrpSpPr>
        <p:grpSpPr bwMode="auto">
          <a:xfrm>
            <a:off x="5667375" y="3079750"/>
            <a:ext cx="392113" cy="457200"/>
            <a:chOff x="3618" y="1755"/>
            <a:chExt cx="247" cy="321"/>
          </a:xfrm>
        </p:grpSpPr>
        <p:sp>
          <p:nvSpPr>
            <p:cNvPr id="25623" name="Oval 16"/>
            <p:cNvSpPr>
              <a:spLocks noChangeArrowheads="1"/>
            </p:cNvSpPr>
            <p:nvPr/>
          </p:nvSpPr>
          <p:spPr bwMode="auto">
            <a:xfrm rot="-5400000">
              <a:off x="3605" y="1791"/>
              <a:ext cx="273" cy="247"/>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25624" name="Text Box 17"/>
            <p:cNvSpPr txBox="1">
              <a:spLocks noChangeArrowheads="1"/>
            </p:cNvSpPr>
            <p:nvPr/>
          </p:nvSpPr>
          <p:spPr bwMode="auto">
            <a:xfrm>
              <a:off x="3618" y="1755"/>
              <a:ext cx="228"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a:t>
              </a:r>
            </a:p>
          </p:txBody>
        </p:sp>
      </p:grpSp>
      <p:sp>
        <p:nvSpPr>
          <p:cNvPr id="25611" name="Rectangle 18"/>
          <p:cNvSpPr>
            <a:spLocks noChangeArrowheads="1"/>
          </p:cNvSpPr>
          <p:nvPr/>
        </p:nvSpPr>
        <p:spPr bwMode="auto">
          <a:xfrm>
            <a:off x="3835400" y="3987800"/>
            <a:ext cx="993775" cy="481013"/>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5612" name="Line 19"/>
          <p:cNvSpPr>
            <a:spLocks noChangeShapeType="1"/>
          </p:cNvSpPr>
          <p:nvPr/>
        </p:nvSpPr>
        <p:spPr bwMode="auto">
          <a:xfrm flipH="1" flipV="1">
            <a:off x="3048000" y="3297238"/>
            <a:ext cx="790575" cy="3175"/>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5613" name="Line 20"/>
          <p:cNvSpPr>
            <a:spLocks noChangeShapeType="1"/>
          </p:cNvSpPr>
          <p:nvPr/>
        </p:nvSpPr>
        <p:spPr bwMode="auto">
          <a:xfrm flipH="1">
            <a:off x="3030538" y="4208463"/>
            <a:ext cx="776287" cy="3175"/>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5614" name="Line 21"/>
          <p:cNvSpPr>
            <a:spLocks noChangeShapeType="1"/>
          </p:cNvSpPr>
          <p:nvPr/>
        </p:nvSpPr>
        <p:spPr bwMode="auto">
          <a:xfrm flipH="1">
            <a:off x="3048000" y="3314700"/>
            <a:ext cx="0" cy="90805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5615" name="Text Box 22"/>
          <p:cNvSpPr txBox="1">
            <a:spLocks noChangeArrowheads="1"/>
          </p:cNvSpPr>
          <p:nvPr/>
        </p:nvSpPr>
        <p:spPr bwMode="auto">
          <a:xfrm>
            <a:off x="3924300" y="3997325"/>
            <a:ext cx="8350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W</a:t>
            </a:r>
            <a:r>
              <a:rPr lang="en-US" altLang="ja-JP">
                <a:solidFill>
                  <a:srgbClr val="FFFF66"/>
                </a:solidFill>
              </a:rPr>
              <a:t>(z)</a:t>
            </a:r>
            <a:endParaRPr lang="en-US">
              <a:solidFill>
                <a:srgbClr val="FFFF66"/>
              </a:solidFill>
            </a:endParaRPr>
          </a:p>
        </p:txBody>
      </p:sp>
      <p:sp>
        <p:nvSpPr>
          <p:cNvPr id="25616" name="Text Box 23"/>
          <p:cNvSpPr txBox="1">
            <a:spLocks noChangeArrowheads="1"/>
          </p:cNvSpPr>
          <p:nvPr/>
        </p:nvSpPr>
        <p:spPr bwMode="auto">
          <a:xfrm>
            <a:off x="3944775" y="3023222"/>
            <a:ext cx="767087"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25617" name="Text Box 24"/>
          <p:cNvSpPr txBox="1">
            <a:spLocks noChangeArrowheads="1"/>
          </p:cNvSpPr>
          <p:nvPr/>
        </p:nvSpPr>
        <p:spPr bwMode="auto">
          <a:xfrm>
            <a:off x="2743200" y="3694113"/>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25618" name="Rectangle 25"/>
          <p:cNvSpPr>
            <a:spLocks noChangeArrowheads="1"/>
          </p:cNvSpPr>
          <p:nvPr/>
        </p:nvSpPr>
        <p:spPr bwMode="auto">
          <a:xfrm>
            <a:off x="3838575" y="3041650"/>
            <a:ext cx="993775" cy="481013"/>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5619" name="Line 33"/>
          <p:cNvSpPr>
            <a:spLocks noChangeShapeType="1"/>
          </p:cNvSpPr>
          <p:nvPr/>
        </p:nvSpPr>
        <p:spPr bwMode="auto">
          <a:xfrm flipH="1" flipV="1">
            <a:off x="4876800" y="4202113"/>
            <a:ext cx="304800" cy="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5620" name="Text Box 37"/>
          <p:cNvSpPr txBox="1">
            <a:spLocks noChangeArrowheads="1"/>
          </p:cNvSpPr>
          <p:nvPr/>
        </p:nvSpPr>
        <p:spPr bwMode="auto">
          <a:xfrm>
            <a:off x="5257800" y="3938588"/>
            <a:ext cx="369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graphicFrame>
        <p:nvGraphicFramePr>
          <p:cNvPr id="25621" name="Object 38"/>
          <p:cNvGraphicFramePr>
            <a:graphicFrameLocks noChangeAspect="1"/>
          </p:cNvGraphicFramePr>
          <p:nvPr>
            <p:extLst>
              <p:ext uri="{D42A27DB-BD31-4B8C-83A1-F6EECF244321}">
                <p14:modId xmlns:p14="http://schemas.microsoft.com/office/powerpoint/2010/main" val="531913801"/>
              </p:ext>
            </p:extLst>
          </p:nvPr>
        </p:nvGraphicFramePr>
        <p:xfrm>
          <a:off x="6340475" y="4281488"/>
          <a:ext cx="2160588" cy="531812"/>
        </p:xfrm>
        <a:graphic>
          <a:graphicData uri="http://schemas.openxmlformats.org/presentationml/2006/ole">
            <mc:AlternateContent xmlns:mc="http://schemas.openxmlformats.org/markup-compatibility/2006">
              <mc:Choice xmlns:v="urn:schemas-microsoft-com:vml" Requires="v">
                <p:oleObj name="Equation" r:id="rId4" imgW="1397000" imgH="342900" progId="Equation.3">
                  <p:embed/>
                </p:oleObj>
              </mc:Choice>
              <mc:Fallback>
                <p:oleObj name="Equation" r:id="rId4" imgW="1397000" imgH="342900" progId="Equation.3">
                  <p:embed/>
                  <p:pic>
                    <p:nvPicPr>
                      <p:cNvPr id="0" name="Object 38"/>
                      <p:cNvPicPr>
                        <a:picLocks noChangeAspect="1" noChangeArrowheads="1"/>
                      </p:cNvPicPr>
                      <p:nvPr/>
                    </p:nvPicPr>
                    <p:blipFill>
                      <a:blip r:embed="rId5"/>
                      <a:srcRect/>
                      <a:stretch>
                        <a:fillRect/>
                      </a:stretch>
                    </p:blipFill>
                    <p:spPr bwMode="auto">
                      <a:xfrm>
                        <a:off x="6340475" y="4281488"/>
                        <a:ext cx="2160588" cy="531812"/>
                      </a:xfrm>
                      <a:prstGeom prst="rect">
                        <a:avLst/>
                      </a:prstGeom>
                      <a:solidFill>
                        <a:srgbClr val="FFFF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5622"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770063"/>
            <a:ext cx="479425" cy="72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7"/>
          <p:cNvSpPr>
            <a:spLocks noChangeArrowheads="1"/>
          </p:cNvSpPr>
          <p:nvPr/>
        </p:nvSpPr>
        <p:spPr bwMode="auto">
          <a:xfrm>
            <a:off x="1905000" y="3581400"/>
            <a:ext cx="1600200" cy="838200"/>
          </a:xfrm>
          <a:prstGeom prst="rect">
            <a:avLst/>
          </a:prstGeom>
          <a:solidFill>
            <a:schemeClr val="accent1"/>
          </a:solidFill>
          <a:ln w="12700">
            <a:solidFill>
              <a:srgbClr val="FFFF66"/>
            </a:solidFill>
            <a:miter lim="800000"/>
            <a:headEnd type="none" w="sm" len="sm"/>
            <a:tailEnd type="none" w="sm" len="sm"/>
          </a:ln>
        </p:spPr>
        <p:txBody>
          <a:bodyPr lIns="92075" tIns="46038" rIns="92075" bIns="46038" anchor="ctr">
            <a:spAutoFit/>
          </a:bodyPr>
          <a:lstStyle/>
          <a:p>
            <a:endParaRPr lang="nl-BE"/>
          </a:p>
        </p:txBody>
      </p:sp>
      <p:sp>
        <p:nvSpPr>
          <p:cNvPr id="214018" name="Rectangle 2"/>
          <p:cNvSpPr>
            <a:spLocks noGrp="1" noChangeArrowheads="1"/>
          </p:cNvSpPr>
          <p:nvPr>
            <p:ph type="title"/>
          </p:nvPr>
        </p:nvSpPr>
        <p:spPr/>
        <p:txBody>
          <a:bodyPr/>
          <a:lstStyle/>
          <a:p>
            <a:pPr>
              <a:defRPr/>
            </a:pPr>
            <a:r>
              <a:rPr lang="en-US" dirty="0">
                <a:cs typeface="+mj-cs"/>
              </a:rPr>
              <a:t>Feedback ANC</a:t>
            </a:r>
          </a:p>
        </p:txBody>
      </p:sp>
      <p:sp>
        <p:nvSpPr>
          <p:cNvPr id="26627" name="Rectangle 3"/>
          <p:cNvSpPr>
            <a:spLocks noGrp="1" noChangeArrowheads="1"/>
          </p:cNvSpPr>
          <p:nvPr>
            <p:ph type="body" idx="1"/>
          </p:nvPr>
        </p:nvSpPr>
        <p:spPr>
          <a:xfrm>
            <a:off x="334963" y="990600"/>
            <a:ext cx="8558212" cy="5289550"/>
          </a:xfrm>
        </p:spPr>
        <p:txBody>
          <a:bodyPr/>
          <a:lstStyle/>
          <a:p>
            <a:pPr>
              <a:lnSpc>
                <a:spcPct val="90000"/>
              </a:lnSpc>
              <a:buFontTx/>
              <a:buNone/>
            </a:pPr>
            <a:r>
              <a:rPr lang="en-US" sz="2400" b="0" dirty="0">
                <a:latin typeface="Arial" charset="0"/>
                <a:ea typeface="ＭＳ Ｐゴシック" charset="0"/>
              </a:rPr>
              <a:t>In the set-up of p.18, this is … </a:t>
            </a:r>
            <a:endParaRPr lang="en-US" sz="2400" dirty="0">
              <a:latin typeface="Arial" charset="0"/>
              <a:ea typeface="ＭＳ Ｐゴシック" charset="0"/>
            </a:endParaRPr>
          </a:p>
          <a:p>
            <a:pPr>
              <a:lnSpc>
                <a:spcPct val="90000"/>
              </a:lnSpc>
            </a:pPr>
            <a:endParaRPr lang="en-US" sz="24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a:p>
            <a:pPr lvl="1">
              <a:lnSpc>
                <a:spcPct val="90000"/>
              </a:lnSpc>
            </a:pPr>
            <a:r>
              <a:rPr lang="en-US" sz="2000" dirty="0">
                <a:latin typeface="Arial" charset="0"/>
                <a:ea typeface="ＭＳ Ｐゴシック" charset="0"/>
              </a:rPr>
              <a:t>With P(z) =1, and for instance for H(z) containing pure delay, this means W</a:t>
            </a:r>
            <a:r>
              <a:rPr lang="en-US" altLang="ja-JP" sz="2000" dirty="0">
                <a:latin typeface="Arial" charset="0"/>
                <a:ea typeface="ＭＳ Ｐゴシック" charset="0"/>
              </a:rPr>
              <a:t>(z) must act as a predictor for d  </a:t>
            </a:r>
          </a:p>
          <a:p>
            <a:pPr lvl="1">
              <a:lnSpc>
                <a:spcPct val="90000"/>
              </a:lnSpc>
            </a:pPr>
            <a:r>
              <a:rPr lang="en-US" sz="2000" dirty="0">
                <a:latin typeface="Arial" charset="0"/>
                <a:ea typeface="ＭＳ Ｐゴシック" charset="0"/>
              </a:rPr>
              <a:t>Adaptation of W</a:t>
            </a:r>
            <a:r>
              <a:rPr lang="en-US" altLang="ja-JP" sz="2000" dirty="0">
                <a:latin typeface="Arial" charset="0"/>
                <a:ea typeface="ＭＳ Ｐゴシック" charset="0"/>
              </a:rPr>
              <a:t>(z) based on (modified) filtered-X algorithm</a:t>
            </a:r>
            <a:endParaRPr lang="en-US" sz="2000" dirty="0">
              <a:latin typeface="Arial" charset="0"/>
              <a:ea typeface="ＭＳ Ｐゴシック" charset="0"/>
            </a:endParaRPr>
          </a:p>
        </p:txBody>
      </p:sp>
      <p:graphicFrame>
        <p:nvGraphicFramePr>
          <p:cNvPr id="26628" name="Object 27"/>
          <p:cNvGraphicFramePr>
            <a:graphicFrameLocks noChangeAspect="1"/>
          </p:cNvGraphicFramePr>
          <p:nvPr/>
        </p:nvGraphicFramePr>
        <p:xfrm>
          <a:off x="5295900" y="2141538"/>
          <a:ext cx="1851025" cy="1603375"/>
        </p:xfrm>
        <a:graphic>
          <a:graphicData uri="http://schemas.openxmlformats.org/presentationml/2006/ole">
            <mc:AlternateContent xmlns:mc="http://schemas.openxmlformats.org/markup-compatibility/2006">
              <mc:Choice xmlns:v="urn:schemas-microsoft-com:vml" Requires="v">
                <p:oleObj name="Clip" r:id="rId2" imgW="4063497" imgH="3468986" progId="MS_ClipArt_Gallery.2">
                  <p:embed/>
                </p:oleObj>
              </mc:Choice>
              <mc:Fallback>
                <p:oleObj name="Clip" r:id="rId2" imgW="4063497" imgH="3468986" progId="MS_ClipArt_Gallery.2">
                  <p:embed/>
                  <p:pic>
                    <p:nvPicPr>
                      <p:cNvPr id="0"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2141538"/>
                        <a:ext cx="1851025" cy="1603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29" name="Line 29"/>
          <p:cNvSpPr>
            <a:spLocks noChangeShapeType="1"/>
          </p:cNvSpPr>
          <p:nvPr/>
        </p:nvSpPr>
        <p:spPr bwMode="auto">
          <a:xfrm flipH="1">
            <a:off x="4965700" y="3228975"/>
            <a:ext cx="0" cy="1423988"/>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30" name="Line 30"/>
          <p:cNvSpPr>
            <a:spLocks noChangeShapeType="1"/>
          </p:cNvSpPr>
          <p:nvPr/>
        </p:nvSpPr>
        <p:spPr bwMode="auto">
          <a:xfrm flipV="1">
            <a:off x="3055938" y="3638550"/>
            <a:ext cx="185737" cy="127000"/>
          </a:xfrm>
          <a:prstGeom prst="line">
            <a:avLst/>
          </a:prstGeom>
          <a:noFill/>
          <a:ln w="38100">
            <a:solidFill>
              <a:srgbClr val="FFFF66"/>
            </a:solidFill>
            <a:round/>
            <a:headEnd type="none" w="sm" len="sm"/>
            <a:tailEnd type="triangle" w="med" len="me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31" name="Line 31"/>
          <p:cNvSpPr>
            <a:spLocks noChangeShapeType="1"/>
          </p:cNvSpPr>
          <p:nvPr/>
        </p:nvSpPr>
        <p:spPr bwMode="auto">
          <a:xfrm flipH="1">
            <a:off x="3427413" y="3133725"/>
            <a:ext cx="311150"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32" name="Text Box 32"/>
          <p:cNvSpPr txBox="1">
            <a:spLocks noChangeArrowheads="1"/>
          </p:cNvSpPr>
          <p:nvPr/>
        </p:nvSpPr>
        <p:spPr bwMode="auto">
          <a:xfrm>
            <a:off x="3719350" y="2861297"/>
            <a:ext cx="767087"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66"/>
                </a:solidFill>
              </a:rPr>
              <a:t>H(z)</a:t>
            </a:r>
          </a:p>
        </p:txBody>
      </p:sp>
      <p:sp>
        <p:nvSpPr>
          <p:cNvPr id="26633" name="Line 33"/>
          <p:cNvSpPr>
            <a:spLocks noChangeShapeType="1"/>
          </p:cNvSpPr>
          <p:nvPr/>
        </p:nvSpPr>
        <p:spPr bwMode="auto">
          <a:xfrm flipH="1">
            <a:off x="1843088" y="2616200"/>
            <a:ext cx="1836737" cy="0"/>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34" name="Oval 34"/>
          <p:cNvSpPr>
            <a:spLocks noChangeArrowheads="1"/>
          </p:cNvSpPr>
          <p:nvPr/>
        </p:nvSpPr>
        <p:spPr bwMode="auto">
          <a:xfrm rot="-5400000">
            <a:off x="4808538" y="2911475"/>
            <a:ext cx="312737" cy="265113"/>
          </a:xfrm>
          <a:prstGeom prst="ellipse">
            <a:avLst/>
          </a:prstGeom>
          <a:noFill/>
          <a:ln w="38100">
            <a:solidFill>
              <a:srgbClr val="FFFF66"/>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26635" name="Text Box 35"/>
          <p:cNvSpPr txBox="1">
            <a:spLocks noChangeArrowheads="1"/>
          </p:cNvSpPr>
          <p:nvPr/>
        </p:nvSpPr>
        <p:spPr bwMode="auto">
          <a:xfrm>
            <a:off x="4545013" y="1981200"/>
            <a:ext cx="3698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d</a:t>
            </a:r>
          </a:p>
        </p:txBody>
      </p:sp>
      <p:sp>
        <p:nvSpPr>
          <p:cNvPr id="26636" name="Text Box 36"/>
          <p:cNvSpPr txBox="1">
            <a:spLocks noChangeArrowheads="1"/>
          </p:cNvSpPr>
          <p:nvPr/>
        </p:nvSpPr>
        <p:spPr bwMode="auto">
          <a:xfrm>
            <a:off x="4943475" y="3541713"/>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e</a:t>
            </a:r>
          </a:p>
        </p:txBody>
      </p:sp>
      <p:sp>
        <p:nvSpPr>
          <p:cNvPr id="26637" name="Rectangle 37"/>
          <p:cNvSpPr>
            <a:spLocks noChangeArrowheads="1"/>
          </p:cNvSpPr>
          <p:nvPr/>
        </p:nvSpPr>
        <p:spPr bwMode="auto">
          <a:xfrm>
            <a:off x="2247900" y="3765550"/>
            <a:ext cx="811213" cy="471488"/>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6638" name="Line 38"/>
          <p:cNvSpPr>
            <a:spLocks noChangeShapeType="1"/>
          </p:cNvSpPr>
          <p:nvPr/>
        </p:nvSpPr>
        <p:spPr bwMode="auto">
          <a:xfrm flipH="1" flipV="1">
            <a:off x="1962150" y="4010025"/>
            <a:ext cx="285750" cy="7938"/>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39" name="Line 39"/>
          <p:cNvSpPr>
            <a:spLocks noChangeShapeType="1"/>
          </p:cNvSpPr>
          <p:nvPr/>
        </p:nvSpPr>
        <p:spPr bwMode="auto">
          <a:xfrm>
            <a:off x="1976438" y="2616200"/>
            <a:ext cx="0" cy="1411288"/>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40" name="Text Box 40"/>
          <p:cNvSpPr txBox="1">
            <a:spLocks noChangeArrowheads="1"/>
          </p:cNvSpPr>
          <p:nvPr/>
        </p:nvSpPr>
        <p:spPr bwMode="auto">
          <a:xfrm>
            <a:off x="2311400" y="3821113"/>
            <a:ext cx="7286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2000">
                <a:solidFill>
                  <a:srgbClr val="FFFF66"/>
                </a:solidFill>
              </a:rPr>
              <a:t>W</a:t>
            </a:r>
            <a:r>
              <a:rPr lang="en-US" altLang="ja-JP" sz="2000">
                <a:solidFill>
                  <a:srgbClr val="FFFF66"/>
                </a:solidFill>
              </a:rPr>
              <a:t>(z)</a:t>
            </a:r>
            <a:endParaRPr lang="en-US" sz="2000">
              <a:solidFill>
                <a:srgbClr val="FFFF66"/>
              </a:solidFill>
            </a:endParaRPr>
          </a:p>
        </p:txBody>
      </p:sp>
      <p:sp>
        <p:nvSpPr>
          <p:cNvPr id="26641" name="Text Box 41"/>
          <p:cNvSpPr txBox="1">
            <a:spLocks noChangeArrowheads="1"/>
          </p:cNvSpPr>
          <p:nvPr/>
        </p:nvSpPr>
        <p:spPr bwMode="auto">
          <a:xfrm>
            <a:off x="3082925" y="3949700"/>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y</a:t>
            </a:r>
          </a:p>
        </p:txBody>
      </p:sp>
      <p:sp>
        <p:nvSpPr>
          <p:cNvPr id="26642" name="Line 42"/>
          <p:cNvSpPr>
            <a:spLocks noChangeShapeType="1"/>
          </p:cNvSpPr>
          <p:nvPr/>
        </p:nvSpPr>
        <p:spPr bwMode="auto">
          <a:xfrm flipH="1" flipV="1">
            <a:off x="3055938" y="4017963"/>
            <a:ext cx="371475"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43" name="Line 43"/>
          <p:cNvSpPr>
            <a:spLocks noChangeShapeType="1"/>
          </p:cNvSpPr>
          <p:nvPr/>
        </p:nvSpPr>
        <p:spPr bwMode="auto">
          <a:xfrm>
            <a:off x="3427413" y="3133725"/>
            <a:ext cx="0" cy="8763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44" name="Line 44"/>
          <p:cNvSpPr>
            <a:spLocks noChangeShapeType="1"/>
          </p:cNvSpPr>
          <p:nvPr/>
        </p:nvSpPr>
        <p:spPr bwMode="auto">
          <a:xfrm>
            <a:off x="2063750" y="4335463"/>
            <a:ext cx="0" cy="317500"/>
          </a:xfrm>
          <a:prstGeom prst="line">
            <a:avLst/>
          </a:prstGeom>
          <a:noFill/>
          <a:ln w="381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45" name="Line 45"/>
          <p:cNvSpPr>
            <a:spLocks noChangeShapeType="1"/>
          </p:cNvSpPr>
          <p:nvPr/>
        </p:nvSpPr>
        <p:spPr bwMode="auto">
          <a:xfrm flipH="1" flipV="1">
            <a:off x="2063750" y="4652963"/>
            <a:ext cx="2901950"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46" name="Text Box 46"/>
          <p:cNvSpPr txBox="1">
            <a:spLocks noChangeArrowheads="1"/>
          </p:cNvSpPr>
          <p:nvPr/>
        </p:nvSpPr>
        <p:spPr bwMode="auto">
          <a:xfrm>
            <a:off x="3505200" y="3429000"/>
            <a:ext cx="14255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secondary </a:t>
            </a:r>
          </a:p>
          <a:p>
            <a:pPr>
              <a:lnSpc>
                <a:spcPct val="75000"/>
              </a:lnSpc>
            </a:pPr>
            <a:r>
              <a:rPr lang="en-US" sz="2000" b="0">
                <a:solidFill>
                  <a:srgbClr val="FFFF66"/>
                </a:solidFill>
              </a:rPr>
              <a:t>path</a:t>
            </a:r>
            <a:endParaRPr lang="en-US">
              <a:solidFill>
                <a:srgbClr val="FFFF66"/>
              </a:solidFill>
            </a:endParaRPr>
          </a:p>
        </p:txBody>
      </p:sp>
      <p:sp>
        <p:nvSpPr>
          <p:cNvPr id="26647" name="Text Box 47"/>
          <p:cNvSpPr txBox="1">
            <a:spLocks noChangeArrowheads="1"/>
          </p:cNvSpPr>
          <p:nvPr/>
        </p:nvSpPr>
        <p:spPr bwMode="auto">
          <a:xfrm>
            <a:off x="914400" y="3017838"/>
            <a:ext cx="1030288"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pPr>
              <a:lnSpc>
                <a:spcPct val="75000"/>
              </a:lnSpc>
            </a:pPr>
            <a:r>
              <a:rPr lang="en-US" sz="2000" b="0">
                <a:solidFill>
                  <a:srgbClr val="FFFF66"/>
                </a:solidFill>
              </a:rPr>
              <a:t>primary</a:t>
            </a:r>
          </a:p>
          <a:p>
            <a:pPr>
              <a:lnSpc>
                <a:spcPct val="75000"/>
              </a:lnSpc>
            </a:pPr>
            <a:r>
              <a:rPr lang="en-US" sz="2000" b="0">
                <a:solidFill>
                  <a:srgbClr val="FFFF66"/>
                </a:solidFill>
              </a:rPr>
              <a:t>source</a:t>
            </a:r>
            <a:endParaRPr lang="en-US">
              <a:solidFill>
                <a:srgbClr val="FFFF66"/>
              </a:solidFill>
            </a:endParaRPr>
          </a:p>
        </p:txBody>
      </p:sp>
      <p:sp>
        <p:nvSpPr>
          <p:cNvPr id="26648" name="Line 48"/>
          <p:cNvSpPr>
            <a:spLocks noChangeShapeType="1"/>
          </p:cNvSpPr>
          <p:nvPr/>
        </p:nvSpPr>
        <p:spPr bwMode="auto">
          <a:xfrm flipV="1">
            <a:off x="2063750" y="4208463"/>
            <a:ext cx="184150" cy="12700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49" name="Text Box 49"/>
          <p:cNvSpPr txBox="1">
            <a:spLocks noChangeArrowheads="1"/>
          </p:cNvSpPr>
          <p:nvPr/>
        </p:nvSpPr>
        <p:spPr bwMode="auto">
          <a:xfrm>
            <a:off x="1557338" y="3676650"/>
            <a:ext cx="354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x</a:t>
            </a:r>
          </a:p>
        </p:txBody>
      </p:sp>
      <p:sp>
        <p:nvSpPr>
          <p:cNvPr id="26650" name="Rectangle 50"/>
          <p:cNvSpPr>
            <a:spLocks noChangeArrowheads="1"/>
          </p:cNvSpPr>
          <p:nvPr/>
        </p:nvSpPr>
        <p:spPr bwMode="auto">
          <a:xfrm>
            <a:off x="3703638" y="2887663"/>
            <a:ext cx="809625" cy="469900"/>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6651" name="Line 51"/>
          <p:cNvSpPr>
            <a:spLocks noChangeShapeType="1"/>
          </p:cNvSpPr>
          <p:nvPr/>
        </p:nvSpPr>
        <p:spPr bwMode="auto">
          <a:xfrm flipH="1">
            <a:off x="4510088" y="3092450"/>
            <a:ext cx="322262" cy="7938"/>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52" name="Rectangle 52"/>
          <p:cNvSpPr>
            <a:spLocks noChangeArrowheads="1"/>
          </p:cNvSpPr>
          <p:nvPr/>
        </p:nvSpPr>
        <p:spPr bwMode="auto">
          <a:xfrm>
            <a:off x="3703638" y="2346325"/>
            <a:ext cx="809625" cy="468313"/>
          </a:xfrm>
          <a:prstGeom prst="rect">
            <a:avLst/>
          </a:prstGeom>
          <a:noFill/>
          <a:ln w="38100">
            <a:solidFill>
              <a:srgbClr val="FFFF66"/>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26653" name="Text Box 53"/>
          <p:cNvSpPr txBox="1">
            <a:spLocks noChangeArrowheads="1"/>
          </p:cNvSpPr>
          <p:nvPr/>
        </p:nvSpPr>
        <p:spPr bwMode="auto">
          <a:xfrm>
            <a:off x="3924300" y="2390775"/>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a:solidFill>
                  <a:srgbClr val="FFFF66"/>
                </a:solidFill>
              </a:rPr>
              <a:t>1</a:t>
            </a:r>
          </a:p>
        </p:txBody>
      </p:sp>
      <p:sp>
        <p:nvSpPr>
          <p:cNvPr id="26654" name="Line 54"/>
          <p:cNvSpPr>
            <a:spLocks noChangeShapeType="1"/>
          </p:cNvSpPr>
          <p:nvPr/>
        </p:nvSpPr>
        <p:spPr bwMode="auto">
          <a:xfrm flipH="1" flipV="1">
            <a:off x="4519613" y="2538413"/>
            <a:ext cx="455612" cy="0"/>
          </a:xfrm>
          <a:prstGeom prst="line">
            <a:avLst/>
          </a:prstGeom>
          <a:noFill/>
          <a:ln w="38100">
            <a:solidFill>
              <a:srgbClr val="FFFF66"/>
            </a:solidFill>
            <a:round/>
            <a:headEnd type="none" w="sm" len="sm"/>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55" name="Line 55"/>
          <p:cNvSpPr>
            <a:spLocks noChangeShapeType="1"/>
          </p:cNvSpPr>
          <p:nvPr/>
        </p:nvSpPr>
        <p:spPr bwMode="auto">
          <a:xfrm flipV="1">
            <a:off x="4965700" y="2549525"/>
            <a:ext cx="0" cy="338138"/>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26656" name="Line 56"/>
          <p:cNvSpPr>
            <a:spLocks noChangeShapeType="1"/>
          </p:cNvSpPr>
          <p:nvPr/>
        </p:nvSpPr>
        <p:spPr bwMode="auto">
          <a:xfrm flipH="1">
            <a:off x="5097463" y="3092450"/>
            <a:ext cx="322262" cy="7938"/>
          </a:xfrm>
          <a:prstGeom prst="line">
            <a:avLst/>
          </a:prstGeom>
          <a:noFill/>
          <a:ln w="38100">
            <a:solidFill>
              <a:srgbClr val="FFFF66"/>
            </a:solidFill>
            <a:round/>
            <a:headEnd type="triangle" w="med" len="med"/>
            <a:tailEnd/>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pic>
        <p:nvPicPr>
          <p:cNvPr id="26657"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060575"/>
            <a:ext cx="481012"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defRPr/>
            </a:pPr>
            <a:r>
              <a:rPr lang="en-US" dirty="0">
                <a:cs typeface="+mj-cs"/>
              </a:rPr>
              <a:t>Feedback ANC</a:t>
            </a:r>
          </a:p>
        </p:txBody>
      </p:sp>
      <p:sp>
        <p:nvSpPr>
          <p:cNvPr id="27650" name="Rectangle 3"/>
          <p:cNvSpPr>
            <a:spLocks noGrp="1" noChangeArrowheads="1"/>
          </p:cNvSpPr>
          <p:nvPr>
            <p:ph type="body" idx="1"/>
          </p:nvPr>
        </p:nvSpPr>
        <p:spPr>
          <a:xfrm>
            <a:off x="334963" y="1092200"/>
            <a:ext cx="8558212" cy="5289550"/>
          </a:xfrm>
        </p:spPr>
        <p:txBody>
          <a:bodyPr/>
          <a:lstStyle/>
          <a:p>
            <a:pPr>
              <a:lnSpc>
                <a:spcPct val="90000"/>
              </a:lnSpc>
              <a:buFontTx/>
              <a:buNone/>
            </a:pPr>
            <a:r>
              <a:rPr lang="en-US" sz="2400" b="0" dirty="0">
                <a:latin typeface="Arial" charset="0"/>
                <a:ea typeface="ＭＳ Ｐゴシック" charset="0"/>
              </a:rPr>
              <a:t>With H</a:t>
            </a:r>
            <a:r>
              <a:rPr lang="ja-JP" altLang="en-US" sz="2400" b="0" dirty="0">
                <a:latin typeface="Arial" charset="0"/>
                <a:ea typeface="ＭＳ Ｐゴシック" charset="0"/>
              </a:rPr>
              <a:t>’</a:t>
            </a:r>
            <a:r>
              <a:rPr lang="en-US" altLang="ja-JP" sz="2400" b="0" dirty="0">
                <a:latin typeface="Arial" charset="0"/>
                <a:ea typeface="ＭＳ Ｐゴシック" charset="0"/>
              </a:rPr>
              <a:t>(z)≠H(z) </a:t>
            </a:r>
            <a:r>
              <a:rPr lang="en-US" altLang="ja-JP" sz="1600" b="0" dirty="0">
                <a:latin typeface="Arial" charset="0"/>
                <a:ea typeface="ＭＳ Ｐゴシック" charset="0"/>
              </a:rPr>
              <a:t> </a:t>
            </a:r>
            <a:r>
              <a:rPr lang="en-US" altLang="ja-JP" sz="2400" b="0" dirty="0">
                <a:latin typeface="Arial" charset="0"/>
                <a:ea typeface="ＭＳ Ｐゴシック" charset="0"/>
              </a:rPr>
              <a:t>and modified </a:t>
            </a:r>
            <a:r>
              <a:rPr lang="en-US" altLang="ja-JP" sz="2400" b="0" dirty="0" err="1">
                <a:latin typeface="Arial" charset="0"/>
                <a:ea typeface="ＭＳ Ｐゴシック" charset="0"/>
              </a:rPr>
              <a:t>Fx</a:t>
            </a:r>
            <a:r>
              <a:rPr lang="en-US" altLang="ja-JP" sz="2400" b="0" dirty="0">
                <a:latin typeface="Arial" charset="0"/>
                <a:ea typeface="ＭＳ Ｐゴシック" charset="0"/>
              </a:rPr>
              <a:t>-LMS algorithm, this is...  </a:t>
            </a:r>
            <a:endParaRPr lang="en-US" altLang="ja-JP" sz="2400" dirty="0">
              <a:latin typeface="Arial" charset="0"/>
              <a:ea typeface="ＭＳ Ｐゴシック" charset="0"/>
            </a:endParaRPr>
          </a:p>
          <a:p>
            <a:pPr>
              <a:lnSpc>
                <a:spcPct val="90000"/>
              </a:lnSpc>
            </a:pPr>
            <a:endParaRPr lang="en-US" sz="2400" dirty="0">
              <a:latin typeface="Arial" charset="0"/>
              <a:ea typeface="ＭＳ Ｐゴシック" charset="0"/>
            </a:endParaRPr>
          </a:p>
          <a:p>
            <a:pPr>
              <a:lnSpc>
                <a:spcPct val="90000"/>
              </a:lnSpc>
            </a:pPr>
            <a:endParaRPr lang="en-US" sz="3200" dirty="0">
              <a:latin typeface="Arial" charset="0"/>
              <a:ea typeface="ＭＳ Ｐゴシック" charset="0"/>
            </a:endParaRPr>
          </a:p>
          <a:p>
            <a:pPr>
              <a:lnSpc>
                <a:spcPct val="90000"/>
              </a:lnSpc>
              <a:buFontTx/>
              <a:buNone/>
            </a:pPr>
            <a:endParaRPr lang="en-US" sz="3200" dirty="0">
              <a:latin typeface="Arial" charset="0"/>
              <a:ea typeface="ＭＳ Ｐゴシック" charset="0"/>
            </a:endParaRPr>
          </a:p>
          <a:p>
            <a:pPr>
              <a:lnSpc>
                <a:spcPct val="90000"/>
              </a:lnSpc>
              <a:buFontTx/>
              <a:buNone/>
            </a:pPr>
            <a:endParaRPr lang="en-US" sz="3200" dirty="0">
              <a:latin typeface="Arial" charset="0"/>
              <a:ea typeface="ＭＳ Ｐゴシック" charset="0"/>
            </a:endParaRPr>
          </a:p>
          <a:p>
            <a:pPr>
              <a:spcBef>
                <a:spcPts val="600"/>
              </a:spcBef>
            </a:pPr>
            <a:r>
              <a:rPr lang="en-US" sz="2000" b="0" dirty="0">
                <a:latin typeface="Arial" charset="0"/>
                <a:ea typeface="ＭＳ Ｐゴシック" charset="0"/>
              </a:rPr>
              <a:t>Note that the error microphone signal (to the right) is used to replace the (non-existing) input (=noise reference) microphone signal (to the left). However, this error microphone signal has a contribution from the secondary loudspeaker signal (through C(z)), which is then as if the input microphone were affected by feedback (through C(z), see p15).   The subtraction of the filtered loudspeaker signal (filtered by </a:t>
            </a:r>
            <a:r>
              <a:rPr lang="en-US" sz="2000" b="0" dirty="0" err="1">
                <a:latin typeface="Arial" charset="0"/>
                <a:ea typeface="ＭＳ Ｐゴシック" charset="0"/>
              </a:rPr>
              <a:t>C’z</a:t>
            </a:r>
            <a:r>
              <a:rPr lang="en-US" sz="2000" b="0" dirty="0">
                <a:latin typeface="Arial" charset="0"/>
                <a:ea typeface="ＭＳ Ｐゴシック" charset="0"/>
              </a:rPr>
              <a:t>) then also acts as a feedback cancellation.</a:t>
            </a:r>
          </a:p>
          <a:p>
            <a:pPr>
              <a:lnSpc>
                <a:spcPct val="90000"/>
              </a:lnSpc>
            </a:pPr>
            <a:endParaRPr lang="en-US" sz="2000" b="0" dirty="0">
              <a:latin typeface="Arial" charset="0"/>
              <a:ea typeface="ＭＳ Ｐゴシック" charset="0"/>
            </a:endParaRPr>
          </a:p>
        </p:txBody>
      </p:sp>
      <p:sp>
        <p:nvSpPr>
          <p:cNvPr id="27652" name="TextBox 1"/>
          <p:cNvSpPr txBox="1">
            <a:spLocks noChangeArrowheads="1"/>
          </p:cNvSpPr>
          <p:nvPr/>
        </p:nvSpPr>
        <p:spPr bwMode="auto">
          <a:xfrm rot="-5400000">
            <a:off x="-554037" y="4594225"/>
            <a:ext cx="2649537" cy="461963"/>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b="0"/>
              <a:t>Compare to p.12 !</a:t>
            </a:r>
          </a:p>
        </p:txBody>
      </p:sp>
      <p:pic>
        <p:nvPicPr>
          <p:cNvPr id="27651" name="Picture 1" descr="Screen Shot 2019-11-22 at 14.31.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773238"/>
            <a:ext cx="9107487" cy="454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5087392" y="2652301"/>
            <a:ext cx="621802" cy="369974"/>
          </a:xfrm>
          <a:prstGeom prst="rect">
            <a:avLst/>
          </a:prstGeom>
          <a:solidFill>
            <a:schemeClr val="tx1"/>
          </a:solidFill>
          <a:ln>
            <a:noFill/>
          </a:ln>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800" dirty="0">
                <a:solidFill>
                  <a:srgbClr val="FFFF66"/>
                </a:solidFill>
              </a:rPr>
              <a:t>H(z)</a:t>
            </a:r>
          </a:p>
        </p:txBody>
      </p:sp>
      <p:sp>
        <p:nvSpPr>
          <p:cNvPr id="7" name="Text Box 10"/>
          <p:cNvSpPr txBox="1">
            <a:spLocks noChangeArrowheads="1"/>
          </p:cNvSpPr>
          <p:nvPr/>
        </p:nvSpPr>
        <p:spPr bwMode="auto">
          <a:xfrm>
            <a:off x="5038193" y="3876437"/>
            <a:ext cx="685935" cy="369974"/>
          </a:xfrm>
          <a:prstGeom prst="rect">
            <a:avLst/>
          </a:prstGeom>
          <a:solidFill>
            <a:schemeClr val="tx1"/>
          </a:solidFill>
          <a:ln>
            <a:noFill/>
          </a:ln>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800" dirty="0">
                <a:solidFill>
                  <a:srgbClr val="FFFF66"/>
                </a:solidFill>
              </a:rPr>
              <a:t>H’(z)</a:t>
            </a:r>
          </a:p>
        </p:txBody>
      </p:sp>
      <p:sp>
        <p:nvSpPr>
          <p:cNvPr id="8" name="Text Box 10"/>
          <p:cNvSpPr txBox="1">
            <a:spLocks noChangeArrowheads="1"/>
          </p:cNvSpPr>
          <p:nvPr/>
        </p:nvSpPr>
        <p:spPr bwMode="auto">
          <a:xfrm>
            <a:off x="1863473" y="3876437"/>
            <a:ext cx="685935" cy="369974"/>
          </a:xfrm>
          <a:prstGeom prst="rect">
            <a:avLst/>
          </a:prstGeom>
          <a:solidFill>
            <a:schemeClr val="tx1"/>
          </a:solidFill>
          <a:ln>
            <a:noFill/>
          </a:ln>
        </p:spPr>
        <p:txBody>
          <a:bodyPr wrap="none" lIns="92075" tIns="46038" rIns="92075" bIns="46038" anchor="ctr">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800" dirty="0">
                <a:solidFill>
                  <a:srgbClr val="FFFF66"/>
                </a:solidFill>
              </a:rPr>
              <a:t>H’(z)</a:t>
            </a:r>
          </a:p>
        </p:txBody>
      </p:sp>
      <p:graphicFrame>
        <p:nvGraphicFramePr>
          <p:cNvPr id="9" name="Object 34"/>
          <p:cNvGraphicFramePr>
            <a:graphicFrameLocks noChangeAspect="1"/>
          </p:cNvGraphicFramePr>
          <p:nvPr>
            <p:extLst>
              <p:ext uri="{D42A27DB-BD31-4B8C-83A1-F6EECF244321}">
                <p14:modId xmlns:p14="http://schemas.microsoft.com/office/powerpoint/2010/main" val="18387446"/>
              </p:ext>
            </p:extLst>
          </p:nvPr>
        </p:nvGraphicFramePr>
        <p:xfrm>
          <a:off x="3632398" y="5222987"/>
          <a:ext cx="2467333" cy="339486"/>
        </p:xfrm>
        <a:graphic>
          <a:graphicData uri="http://schemas.openxmlformats.org/presentationml/2006/ole">
            <mc:AlternateContent xmlns:mc="http://schemas.openxmlformats.org/markup-compatibility/2006">
              <mc:Choice xmlns:v="urn:schemas-microsoft-com:vml" Requires="v">
                <p:oleObj name="Equation" r:id="rId3" imgW="1574800" imgH="215900" progId="Equation.3">
                  <p:embed/>
                </p:oleObj>
              </mc:Choice>
              <mc:Fallback>
                <p:oleObj name="Equation" r:id="rId3" imgW="1574800" imgH="215900" progId="Equation.3">
                  <p:embed/>
                  <p:pic>
                    <p:nvPicPr>
                      <p:cNvPr id="0" name=""/>
                      <p:cNvPicPr>
                        <a:picLocks noChangeAspect="1" noChangeArrowheads="1"/>
                      </p:cNvPicPr>
                      <p:nvPr/>
                    </p:nvPicPr>
                    <p:blipFill>
                      <a:blip r:embed="rId4"/>
                      <a:srcRect/>
                      <a:stretch>
                        <a:fillRect/>
                      </a:stretch>
                    </p:blipFill>
                    <p:spPr bwMode="auto">
                      <a:xfrm>
                        <a:off x="3632398" y="5222987"/>
                        <a:ext cx="2467333" cy="339486"/>
                      </a:xfrm>
                      <a:prstGeom prst="rect">
                        <a:avLst/>
                      </a:prstGeom>
                      <a:solidFill>
                        <a:srgbClr val="FFFF66"/>
                      </a:solidFill>
                      <a:ln>
                        <a:noFill/>
                      </a:ln>
                      <a:effec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defRPr/>
            </a:pPr>
            <a:r>
              <a:rPr lang="en-US" dirty="0">
                <a:cs typeface="+mj-cs"/>
              </a:rPr>
              <a:t>Feedback ANC</a:t>
            </a:r>
          </a:p>
        </p:txBody>
      </p:sp>
      <p:sp>
        <p:nvSpPr>
          <p:cNvPr id="28675" name="Rectangle 3"/>
          <p:cNvSpPr>
            <a:spLocks noGrp="1" noChangeArrowheads="1"/>
          </p:cNvSpPr>
          <p:nvPr>
            <p:ph type="body" idx="1"/>
          </p:nvPr>
        </p:nvSpPr>
        <p:spPr>
          <a:xfrm>
            <a:off x="334963" y="1091778"/>
            <a:ext cx="8558212" cy="5289550"/>
          </a:xfrm>
        </p:spPr>
        <p:txBody>
          <a:bodyPr/>
          <a:lstStyle/>
          <a:p>
            <a:pPr>
              <a:lnSpc>
                <a:spcPct val="90000"/>
              </a:lnSpc>
              <a:buFontTx/>
              <a:buNone/>
            </a:pPr>
            <a:r>
              <a:rPr lang="en-US" sz="2400" b="0" dirty="0">
                <a:latin typeface="Arial" charset="0"/>
                <a:ea typeface="ＭＳ Ｐゴシック" charset="0"/>
              </a:rPr>
              <a:t>With H</a:t>
            </a:r>
            <a:r>
              <a:rPr lang="ja-JP" altLang="en-US" sz="2400" b="0" dirty="0">
                <a:latin typeface="Arial" charset="0"/>
                <a:ea typeface="ＭＳ Ｐゴシック" charset="0"/>
              </a:rPr>
              <a:t>’</a:t>
            </a:r>
            <a:r>
              <a:rPr lang="en-US" altLang="ja-JP" sz="2400" b="0" dirty="0">
                <a:latin typeface="Arial" charset="0"/>
                <a:ea typeface="ＭＳ Ｐゴシック" charset="0"/>
              </a:rPr>
              <a:t>(z)≠H(z) and modified </a:t>
            </a:r>
            <a:r>
              <a:rPr lang="en-US" altLang="ja-JP" sz="2400" b="0" dirty="0" err="1">
                <a:latin typeface="Arial" charset="0"/>
                <a:ea typeface="ＭＳ Ｐゴシック" charset="0"/>
              </a:rPr>
              <a:t>Fx</a:t>
            </a:r>
            <a:r>
              <a:rPr lang="en-US" altLang="ja-JP" sz="2400" b="0" dirty="0">
                <a:latin typeface="Arial" charset="0"/>
                <a:ea typeface="ＭＳ Ｐゴシック" charset="0"/>
              </a:rPr>
              <a:t>-LMS algorithm, this is...  </a:t>
            </a:r>
            <a:endParaRPr lang="en-US" altLang="ja-JP" sz="2400" dirty="0">
              <a:latin typeface="Arial" charset="0"/>
              <a:ea typeface="ＭＳ Ｐゴシック" charset="0"/>
            </a:endParaRPr>
          </a:p>
          <a:p>
            <a:pPr>
              <a:lnSpc>
                <a:spcPct val="90000"/>
              </a:lnSpc>
              <a:buFontTx/>
              <a:buNone/>
            </a:pPr>
            <a:endParaRPr lang="en-US" sz="3200" dirty="0">
              <a:latin typeface="Arial" charset="0"/>
              <a:ea typeface="ＭＳ Ｐゴシック" charset="0"/>
            </a:endParaRPr>
          </a:p>
          <a:p>
            <a:pPr marL="400050" lvl="1" indent="0">
              <a:spcBef>
                <a:spcPts val="600"/>
              </a:spcBef>
              <a:buNone/>
            </a:pPr>
            <a:r>
              <a:rPr lang="en-US" sz="2000" b="0" dirty="0">
                <a:latin typeface="Arial" charset="0"/>
                <a:ea typeface="ＭＳ Ｐゴシック" charset="0"/>
              </a:rPr>
              <a:t>Note that the error microphone signal (to the right) is used to replace the (non-existing) noise reference microphone signal (to the left) </a:t>
            </a:r>
          </a:p>
          <a:p>
            <a:pPr marL="400050" lvl="1" indent="0">
              <a:spcBef>
                <a:spcPts val="1200"/>
              </a:spcBef>
              <a:buNone/>
            </a:pPr>
            <a:r>
              <a:rPr lang="en-US" sz="2000" b="0" dirty="0">
                <a:latin typeface="Arial" charset="0"/>
                <a:ea typeface="ＭＳ Ｐゴシック" charset="0"/>
              </a:rPr>
              <a:t>However, this error microphone signal has a contribution from the secondary loudspeaker signal (through H(z)), which is then as if the input microphone were affected by feedback (through H(z))              </a:t>
            </a:r>
          </a:p>
          <a:p>
            <a:pPr marL="400050" lvl="1" indent="0">
              <a:spcBef>
                <a:spcPts val="1200"/>
              </a:spcBef>
              <a:buNone/>
            </a:pPr>
            <a:r>
              <a:rPr lang="en-US" sz="2000" b="0" dirty="0">
                <a:latin typeface="Arial" charset="0"/>
                <a:ea typeface="ＭＳ Ｐゴシック" charset="0"/>
              </a:rPr>
              <a:t>The subtraction of the filtered loudspeaker signal (filtered by </a:t>
            </a:r>
            <a:r>
              <a:rPr lang="en-US" sz="2000" b="0" dirty="0" err="1">
                <a:latin typeface="Arial" charset="0"/>
                <a:ea typeface="ＭＳ Ｐゴシック" charset="0"/>
              </a:rPr>
              <a:t>H’z</a:t>
            </a:r>
            <a:r>
              <a:rPr lang="en-US" sz="2000" b="0" dirty="0">
                <a:latin typeface="Arial" charset="0"/>
                <a:ea typeface="ＭＳ Ｐゴシック" charset="0"/>
              </a:rPr>
              <a:t>) then also acts as a feedback cancellation.</a:t>
            </a:r>
          </a:p>
          <a:p>
            <a:pPr marL="0" indent="0">
              <a:spcBef>
                <a:spcPts val="600"/>
              </a:spcBef>
              <a:buNone/>
            </a:pPr>
            <a:endParaRPr lang="en-US" sz="2000" b="0" dirty="0">
              <a:latin typeface="Arial" charset="0"/>
              <a:ea typeface="ＭＳ Ｐゴシック" charset="0"/>
            </a:endParaRPr>
          </a:p>
          <a:p>
            <a:pPr marL="0" indent="0">
              <a:spcBef>
                <a:spcPts val="600"/>
              </a:spcBef>
              <a:buNone/>
            </a:pPr>
            <a:endParaRPr lang="en-US" sz="2000" b="0" dirty="0">
              <a:latin typeface="Arial" charset="0"/>
              <a:ea typeface="ＭＳ Ｐゴシック" charset="0"/>
            </a:endParaRPr>
          </a:p>
          <a:p>
            <a:pPr marL="0" indent="0">
              <a:spcBef>
                <a:spcPts val="600"/>
              </a:spcBef>
              <a:buNone/>
            </a:pPr>
            <a:endParaRPr lang="en-US" sz="2000" b="0" dirty="0">
              <a:latin typeface="Arial" charset="0"/>
              <a:ea typeface="ＭＳ Ｐゴシック" charset="0"/>
            </a:endParaRPr>
          </a:p>
          <a:p>
            <a:pPr>
              <a:lnSpc>
                <a:spcPct val="90000"/>
              </a:lnSpc>
            </a:pPr>
            <a:endParaRPr lang="en-US" sz="2000" b="0" dirty="0">
              <a:latin typeface="Arial" charset="0"/>
              <a:ea typeface="ＭＳ Ｐゴシック"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a:t>
            </a:r>
          </a:p>
        </p:txBody>
      </p:sp>
      <p:grpSp>
        <p:nvGrpSpPr>
          <p:cNvPr id="13" name="Group 12"/>
          <p:cNvGrpSpPr/>
          <p:nvPr/>
        </p:nvGrpSpPr>
        <p:grpSpPr>
          <a:xfrm>
            <a:off x="5652120" y="1340768"/>
            <a:ext cx="2952328" cy="2736304"/>
            <a:chOff x="5796136" y="1340768"/>
            <a:chExt cx="2952328" cy="2736304"/>
          </a:xfrm>
        </p:grpSpPr>
        <p:grpSp>
          <p:nvGrpSpPr>
            <p:cNvPr id="4" name="Group 3"/>
            <p:cNvGrpSpPr/>
            <p:nvPr/>
          </p:nvGrpSpPr>
          <p:grpSpPr>
            <a:xfrm>
              <a:off x="5874693" y="1412776"/>
              <a:ext cx="2801763" cy="2552545"/>
              <a:chOff x="2339752" y="1916832"/>
              <a:chExt cx="4745979" cy="3488649"/>
            </a:xfrm>
          </p:grpSpPr>
          <p:pic>
            <p:nvPicPr>
              <p:cNvPr id="5" name="Graphic 7">
                <a:extLst>
                  <a:ext uri="{FF2B5EF4-FFF2-40B4-BE49-F238E27FC236}">
                    <a16:creationId xmlns:a16="http://schemas.microsoft.com/office/drawing/2014/main" id="{9512A595-1066-4F36-9B51-B44DB69F03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9752" y="1916832"/>
                <a:ext cx="4745979" cy="3488649"/>
              </a:xfrm>
              <a:prstGeom prst="rect">
                <a:avLst/>
              </a:prstGeom>
              <a:solidFill>
                <a:schemeClr val="bg1"/>
              </a:solidFill>
              <a:ln>
                <a:solidFill>
                  <a:srgbClr val="FFFFFF"/>
                </a:solidFill>
              </a:ln>
            </p:spPr>
          </p:pic>
          <p:sp>
            <p:nvSpPr>
              <p:cNvPr id="6" name="Oval 5"/>
              <p:cNvSpPr/>
              <p:nvPr/>
            </p:nvSpPr>
            <p:spPr bwMode="auto">
              <a:xfrm>
                <a:off x="3779912" y="2348880"/>
                <a:ext cx="3024336" cy="2664296"/>
              </a:xfrm>
              <a:prstGeom prst="ellipse">
                <a:avLst/>
              </a:prstGeom>
              <a:solidFill>
                <a:srgbClr val="FFFFFF"/>
              </a:solidFill>
              <a:ln w="12700" cap="flat" cmpd="sng" algn="ctr">
                <a:solidFill>
                  <a:srgbClr val="FFFFFF"/>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79145792"/>
                  </p:ext>
                </p:extLst>
              </p:nvPr>
            </p:nvGraphicFramePr>
            <p:xfrm>
              <a:off x="5364088" y="2996952"/>
              <a:ext cx="1435375" cy="1243335"/>
            </p:xfrm>
            <a:graphic>
              <a:graphicData uri="http://schemas.openxmlformats.org/presentationml/2006/ole">
                <mc:AlternateContent xmlns:mc="http://schemas.openxmlformats.org/markup-compatibility/2006">
                  <mc:Choice xmlns:v="urn:schemas-microsoft-com:vml" Requires="v">
                    <p:oleObj name="Clip" r:id="rId4" imgW="4063497" imgH="3468986" progId="MS_ClipArt_Gallery.2">
                      <p:embed/>
                    </p:oleObj>
                  </mc:Choice>
                  <mc:Fallback>
                    <p:oleObj name="Clip" r:id="rId4" imgW="4063497" imgH="34689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996952"/>
                            <a:ext cx="1435375" cy="1243335"/>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10609080"/>
                  </p:ext>
                </p:extLst>
              </p:nvPr>
            </p:nvGraphicFramePr>
            <p:xfrm>
              <a:off x="4131888" y="2999405"/>
              <a:ext cx="1368152" cy="1243335"/>
            </p:xfrm>
            <a:graphic>
              <a:graphicData uri="http://schemas.openxmlformats.org/presentationml/2006/ole">
                <mc:AlternateContent xmlns:mc="http://schemas.openxmlformats.org/markup-compatibility/2006">
                  <mc:Choice xmlns:v="urn:schemas-microsoft-com:vml" Requires="v">
                    <p:oleObj name="Clip" r:id="rId6" imgW="4063497" imgH="3468986" progId="MS_ClipArt_Gallery.2">
                      <p:embed/>
                    </p:oleObj>
                  </mc:Choice>
                  <mc:Fallback>
                    <p:oleObj name="Clip" r:id="rId6" imgW="4063497" imgH="34689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888" y="2999405"/>
                            <a:ext cx="1368152" cy="1243335"/>
                          </a:xfrm>
                          <a:prstGeom prst="rect">
                            <a:avLst/>
                          </a:prstGeom>
                          <a:noFill/>
                          <a:ln>
                            <a:noFill/>
                          </a:ln>
                          <a:effectLst/>
                        </p:spPr>
                      </p:pic>
                    </p:oleObj>
                  </mc:Fallback>
                </mc:AlternateContent>
              </a:graphicData>
            </a:graphic>
          </p:graphicFrame>
        </p:grpSp>
        <p:sp>
          <p:nvSpPr>
            <p:cNvPr id="11" name="Rectangle 10"/>
            <p:cNvSpPr/>
            <p:nvPr/>
          </p:nvSpPr>
          <p:spPr bwMode="auto">
            <a:xfrm>
              <a:off x="5796136" y="1340768"/>
              <a:ext cx="2952328" cy="2736304"/>
            </a:xfrm>
            <a:prstGeom prst="rect">
              <a:avLst/>
            </a:prstGeom>
            <a:noFill/>
            <a:ln w="12700" cap="flat" cmpd="sng" algn="ctr">
              <a:solidFill>
                <a:srgbClr val="FFFFFF"/>
              </a:solidFill>
              <a:prstDash val="solid"/>
              <a:round/>
              <a:headEnd type="none" w="sm" len="sm"/>
              <a:tailEnd type="none" w="sm" len="sm"/>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grpSp>
      <p:sp>
        <p:nvSpPr>
          <p:cNvPr id="12" name="TextBox 11"/>
          <p:cNvSpPr txBox="1"/>
          <p:nvPr/>
        </p:nvSpPr>
        <p:spPr>
          <a:xfrm rot="5400000">
            <a:off x="7392680" y="2558349"/>
            <a:ext cx="2762094" cy="338554"/>
          </a:xfrm>
          <a:prstGeom prst="rect">
            <a:avLst/>
          </a:prstGeom>
          <a:noFill/>
        </p:spPr>
        <p:txBody>
          <a:bodyPr wrap="none" rtlCol="0">
            <a:spAutoFit/>
          </a:bodyPr>
          <a:lstStyle/>
          <a:p>
            <a:r>
              <a:rPr lang="en-US" sz="1600" b="0" dirty="0"/>
              <a:t>Example: Binaural synthesis</a:t>
            </a:r>
          </a:p>
        </p:txBody>
      </p:sp>
      <p:grpSp>
        <p:nvGrpSpPr>
          <p:cNvPr id="16" name="Group 15"/>
          <p:cNvGrpSpPr/>
          <p:nvPr/>
        </p:nvGrpSpPr>
        <p:grpSpPr>
          <a:xfrm>
            <a:off x="445190" y="1346579"/>
            <a:ext cx="4824536" cy="3624910"/>
            <a:chOff x="3635896" y="2468386"/>
            <a:chExt cx="4824536" cy="3624910"/>
          </a:xfrm>
        </p:grpSpPr>
        <p:sp>
          <p:nvSpPr>
            <p:cNvPr id="17" name="Rectangle 16"/>
            <p:cNvSpPr/>
            <p:nvPr/>
          </p:nvSpPr>
          <p:spPr bwMode="auto">
            <a:xfrm>
              <a:off x="3635896" y="2468386"/>
              <a:ext cx="4824536" cy="3624910"/>
            </a:xfrm>
            <a:prstGeom prst="rect">
              <a:avLst/>
            </a:prstGeom>
            <a:solidFill>
              <a:schemeClr val="bg1">
                <a:lumMod val="65000"/>
              </a:schemeClr>
            </a:solidFill>
            <a:ln w="12700" cap="flat" cmpd="sng" algn="ctr">
              <a:solidFill>
                <a:schemeClr val="bg1"/>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grpSp>
          <p:nvGrpSpPr>
            <p:cNvPr id="18" name="Group 17"/>
            <p:cNvGrpSpPr/>
            <p:nvPr/>
          </p:nvGrpSpPr>
          <p:grpSpPr>
            <a:xfrm>
              <a:off x="3743219" y="2532015"/>
              <a:ext cx="4638780" cy="3488345"/>
              <a:chOff x="3743219" y="2532015"/>
              <a:chExt cx="4638780" cy="3488345"/>
            </a:xfrm>
          </p:grpSpPr>
          <p:grpSp>
            <p:nvGrpSpPr>
              <p:cNvPr id="19" name="Group 66"/>
              <p:cNvGrpSpPr>
                <a:grpSpLocks/>
              </p:cNvGrpSpPr>
              <p:nvPr/>
            </p:nvGrpSpPr>
            <p:grpSpPr bwMode="auto">
              <a:xfrm>
                <a:off x="3743219" y="2667000"/>
                <a:ext cx="4638780" cy="3353360"/>
                <a:chOff x="289" y="1584"/>
                <a:chExt cx="3167" cy="2400"/>
              </a:xfrm>
            </p:grpSpPr>
            <p:sp>
              <p:nvSpPr>
                <p:cNvPr id="22" name="Oval 2"/>
                <p:cNvSpPr>
                  <a:spLocks noChangeArrowheads="1"/>
                </p:cNvSpPr>
                <p:nvPr/>
              </p:nvSpPr>
              <p:spPr bwMode="auto">
                <a:xfrm>
                  <a:off x="1824" y="1968"/>
                  <a:ext cx="1632" cy="1728"/>
                </a:xfrm>
                <a:prstGeom prst="ellipse">
                  <a:avLst/>
                </a:prstGeom>
                <a:solidFill>
                  <a:schemeClr val="accent1"/>
                </a:solidFill>
                <a:ln w="12700">
                  <a:solidFill>
                    <a:schemeClr val="bg1"/>
                  </a:solidFill>
                  <a:round/>
                  <a:headEnd type="none" w="sm" len="sm"/>
                  <a:tailEnd type="none" w="sm" len="sm"/>
                </a:ln>
              </p:spPr>
              <p:txBody>
                <a:bodyPr wrap="none" lIns="92075" tIns="46038" rIns="92075" bIns="46038" anchor="ctr">
                  <a:spAutoFit/>
                </a:bodyPr>
                <a:lstStyle/>
                <a:p>
                  <a:endParaRPr lang="nl-BE"/>
                </a:p>
              </p:txBody>
            </p:sp>
            <p:graphicFrame>
              <p:nvGraphicFramePr>
                <p:cNvPr id="23" name="Object 5"/>
                <p:cNvGraphicFramePr>
                  <a:graphicFrameLocks noChangeAspect="1"/>
                </p:cNvGraphicFramePr>
                <p:nvPr>
                  <p:extLst>
                    <p:ext uri="{D42A27DB-BD31-4B8C-83A1-F6EECF244321}">
                      <p14:modId xmlns:p14="http://schemas.microsoft.com/office/powerpoint/2010/main" val="2491298209"/>
                    </p:ext>
                  </p:extLst>
                </p:nvPr>
              </p:nvGraphicFramePr>
              <p:xfrm>
                <a:off x="2347" y="2365"/>
                <a:ext cx="932" cy="862"/>
              </p:xfrm>
              <a:graphic>
                <a:graphicData uri="http://schemas.openxmlformats.org/presentationml/2006/ole">
                  <mc:AlternateContent xmlns:mc="http://schemas.openxmlformats.org/markup-compatibility/2006">
                    <mc:Choice xmlns:v="urn:schemas-microsoft-com:vml" Requires="v">
                      <p:oleObj name="Clip" r:id="rId7" imgW="4063497" imgH="3468986" progId="MS_ClipArt_Gallery.2">
                        <p:embed/>
                      </p:oleObj>
                    </mc:Choice>
                    <mc:Fallback>
                      <p:oleObj name="Clip" r:id="rId7" imgW="4063497" imgH="34689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 y="2365"/>
                              <a:ext cx="932" cy="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222114832"/>
                    </p:ext>
                  </p:extLst>
                </p:nvPr>
              </p:nvGraphicFramePr>
              <p:xfrm>
                <a:off x="402" y="1704"/>
                <a:ext cx="748" cy="577"/>
              </p:xfrm>
              <a:graphic>
                <a:graphicData uri="http://schemas.openxmlformats.org/presentationml/2006/ole">
                  <mc:AlternateContent xmlns:mc="http://schemas.openxmlformats.org/markup-compatibility/2006">
                    <mc:Choice xmlns:v="urn:schemas-microsoft-com:vml" Requires="v">
                      <p:oleObj name="Clip" r:id="rId8" imgW="4582562" imgH="3162677" progId="MS_ClipArt_Gallery.5">
                        <p:embed/>
                      </p:oleObj>
                    </mc:Choice>
                    <mc:Fallback>
                      <p:oleObj name="Clip" r:id="rId8" imgW="4582562" imgH="3162677" progId="MS_ClipArt_Gallery.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 y="1704"/>
                              <a:ext cx="748" cy="577"/>
                            </a:xfrm>
                            <a:prstGeom prst="rect">
                              <a:avLst/>
                            </a:prstGeom>
                            <a:noFill/>
                            <a:ln>
                              <a:noFill/>
                            </a:ln>
                            <a:effectLst/>
                          </p:spPr>
                        </p:pic>
                      </p:oleObj>
                    </mc:Fallback>
                  </mc:AlternateContent>
                </a:graphicData>
              </a:graphic>
            </p:graphicFrame>
            <p:sp>
              <p:nvSpPr>
                <p:cNvPr id="25" name="Text Box 7"/>
                <p:cNvSpPr txBox="1">
                  <a:spLocks noChangeArrowheads="1"/>
                </p:cNvSpPr>
                <p:nvPr/>
              </p:nvSpPr>
              <p:spPr bwMode="auto">
                <a:xfrm>
                  <a:off x="289" y="2290"/>
                  <a:ext cx="968" cy="45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sz="1600" b="0" dirty="0"/>
                    <a:t>virtual </a:t>
                  </a:r>
                </a:p>
                <a:p>
                  <a:r>
                    <a:rPr lang="en-US" sz="1600" b="0" dirty="0"/>
                    <a:t>sound source</a:t>
                  </a:r>
                  <a:endParaRPr lang="en-GB" sz="1600" b="0" dirty="0"/>
                </a:p>
              </p:txBody>
            </p:sp>
            <p:grpSp>
              <p:nvGrpSpPr>
                <p:cNvPr id="26" name="Group 47"/>
                <p:cNvGrpSpPr>
                  <a:grpSpLocks/>
                </p:cNvGrpSpPr>
                <p:nvPr/>
              </p:nvGrpSpPr>
              <p:grpSpPr bwMode="auto">
                <a:xfrm>
                  <a:off x="1344" y="1584"/>
                  <a:ext cx="1513" cy="2400"/>
                  <a:chOff x="1728" y="1824"/>
                  <a:chExt cx="1129" cy="1997"/>
                </a:xfrm>
              </p:grpSpPr>
              <p:grpSp>
                <p:nvGrpSpPr>
                  <p:cNvPr id="47" name="Group 8"/>
                  <p:cNvGrpSpPr>
                    <a:grpSpLocks/>
                  </p:cNvGrpSpPr>
                  <p:nvPr/>
                </p:nvGrpSpPr>
                <p:grpSpPr bwMode="auto">
                  <a:xfrm>
                    <a:off x="1728" y="2592"/>
                    <a:ext cx="125" cy="457"/>
                    <a:chOff x="2448" y="1392"/>
                    <a:chExt cx="288" cy="672"/>
                  </a:xfrm>
                </p:grpSpPr>
                <p:sp>
                  <p:nvSpPr>
                    <p:cNvPr id="80" name="Rectangle 9"/>
                    <p:cNvSpPr>
                      <a:spLocks noChangeArrowheads="1"/>
                    </p:cNvSpPr>
                    <p:nvPr/>
                  </p:nvSpPr>
                  <p:spPr bwMode="auto">
                    <a:xfrm>
                      <a:off x="2448" y="1536"/>
                      <a:ext cx="145" cy="384"/>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81" name="Line 10"/>
                    <p:cNvSpPr>
                      <a:spLocks noChangeShapeType="1"/>
                    </p:cNvSpPr>
                    <p:nvPr/>
                  </p:nvSpPr>
                  <p:spPr bwMode="auto">
                    <a:xfrm>
                      <a:off x="2738" y="1392"/>
                      <a:ext cx="0" cy="67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2" name="Line 11"/>
                    <p:cNvSpPr>
                      <a:spLocks noChangeShapeType="1"/>
                    </p:cNvSpPr>
                    <p:nvPr/>
                  </p:nvSpPr>
                  <p:spPr bwMode="auto">
                    <a:xfrm>
                      <a:off x="2593" y="1920"/>
                      <a:ext cx="143" cy="146"/>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83" name="Line 12"/>
                    <p:cNvSpPr>
                      <a:spLocks noChangeShapeType="1"/>
                    </p:cNvSpPr>
                    <p:nvPr/>
                  </p:nvSpPr>
                  <p:spPr bwMode="auto">
                    <a:xfrm flipH="1">
                      <a:off x="2593" y="1392"/>
                      <a:ext cx="143" cy="145"/>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48" name="Group 13"/>
                  <p:cNvGrpSpPr>
                    <a:grpSpLocks/>
                  </p:cNvGrpSpPr>
                  <p:nvPr/>
                </p:nvGrpSpPr>
                <p:grpSpPr bwMode="auto">
                  <a:xfrm>
                    <a:off x="1824" y="3024"/>
                    <a:ext cx="1033" cy="797"/>
                    <a:chOff x="1824" y="3024"/>
                    <a:chExt cx="1033" cy="797"/>
                  </a:xfrm>
                </p:grpSpPr>
                <p:grpSp>
                  <p:nvGrpSpPr>
                    <p:cNvPr id="65" name="Group 14"/>
                    <p:cNvGrpSpPr>
                      <a:grpSpLocks/>
                    </p:cNvGrpSpPr>
                    <p:nvPr/>
                  </p:nvGrpSpPr>
                  <p:grpSpPr bwMode="auto">
                    <a:xfrm rot="-5400000">
                      <a:off x="2566" y="3530"/>
                      <a:ext cx="125" cy="457"/>
                      <a:chOff x="2448" y="1392"/>
                      <a:chExt cx="288" cy="672"/>
                    </a:xfrm>
                  </p:grpSpPr>
                  <p:sp>
                    <p:nvSpPr>
                      <p:cNvPr id="76" name="Rectangle 15"/>
                      <p:cNvSpPr>
                        <a:spLocks noChangeArrowheads="1"/>
                      </p:cNvSpPr>
                      <p:nvPr/>
                    </p:nvSpPr>
                    <p:spPr bwMode="auto">
                      <a:xfrm>
                        <a:off x="2448" y="1533"/>
                        <a:ext cx="144" cy="383"/>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77" name="Line 16"/>
                      <p:cNvSpPr>
                        <a:spLocks noChangeShapeType="1"/>
                      </p:cNvSpPr>
                      <p:nvPr/>
                    </p:nvSpPr>
                    <p:spPr bwMode="auto">
                      <a:xfrm>
                        <a:off x="2740" y="1392"/>
                        <a:ext cx="0" cy="672"/>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8" name="Line 17"/>
                      <p:cNvSpPr>
                        <a:spLocks noChangeShapeType="1"/>
                      </p:cNvSpPr>
                      <p:nvPr/>
                    </p:nvSpPr>
                    <p:spPr bwMode="auto">
                      <a:xfrm>
                        <a:off x="2596" y="1920"/>
                        <a:ext cx="144" cy="14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9" name="Line 18"/>
                      <p:cNvSpPr>
                        <a:spLocks noChangeShapeType="1"/>
                      </p:cNvSpPr>
                      <p:nvPr/>
                    </p:nvSpPr>
                    <p:spPr bwMode="auto">
                      <a:xfrm flipH="1">
                        <a:off x="2596" y="1388"/>
                        <a:ext cx="144" cy="145"/>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66" name="Group 19"/>
                    <p:cNvGrpSpPr>
                      <a:grpSpLocks/>
                    </p:cNvGrpSpPr>
                    <p:nvPr/>
                  </p:nvGrpSpPr>
                  <p:grpSpPr bwMode="auto">
                    <a:xfrm rot="-1474774">
                      <a:off x="1824" y="3024"/>
                      <a:ext cx="125" cy="457"/>
                      <a:chOff x="2448" y="1392"/>
                      <a:chExt cx="288" cy="672"/>
                    </a:xfrm>
                  </p:grpSpPr>
                  <p:sp>
                    <p:nvSpPr>
                      <p:cNvPr id="72" name="Rectangle 20"/>
                      <p:cNvSpPr>
                        <a:spLocks noChangeArrowheads="1"/>
                      </p:cNvSpPr>
                      <p:nvPr/>
                    </p:nvSpPr>
                    <p:spPr bwMode="auto">
                      <a:xfrm>
                        <a:off x="2444" y="1536"/>
                        <a:ext cx="149" cy="384"/>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73" name="Line 21"/>
                      <p:cNvSpPr>
                        <a:spLocks noChangeShapeType="1"/>
                      </p:cNvSpPr>
                      <p:nvPr/>
                    </p:nvSpPr>
                    <p:spPr bwMode="auto">
                      <a:xfrm>
                        <a:off x="2740" y="1390"/>
                        <a:ext cx="0" cy="672"/>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4" name="Line 22"/>
                      <p:cNvSpPr>
                        <a:spLocks noChangeShapeType="1"/>
                      </p:cNvSpPr>
                      <p:nvPr/>
                    </p:nvSpPr>
                    <p:spPr bwMode="auto">
                      <a:xfrm>
                        <a:off x="2595" y="1917"/>
                        <a:ext cx="143" cy="143"/>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5" name="Line 23"/>
                      <p:cNvSpPr>
                        <a:spLocks noChangeShapeType="1"/>
                      </p:cNvSpPr>
                      <p:nvPr/>
                    </p:nvSpPr>
                    <p:spPr bwMode="auto">
                      <a:xfrm flipH="1">
                        <a:off x="2595" y="1388"/>
                        <a:ext cx="143" cy="146"/>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67" name="Group 24"/>
                    <p:cNvGrpSpPr>
                      <a:grpSpLocks/>
                    </p:cNvGrpSpPr>
                    <p:nvPr/>
                  </p:nvGrpSpPr>
                  <p:grpSpPr bwMode="auto">
                    <a:xfrm rot="-3457215">
                      <a:off x="2134" y="3386"/>
                      <a:ext cx="125" cy="457"/>
                      <a:chOff x="2448" y="1392"/>
                      <a:chExt cx="288" cy="672"/>
                    </a:xfrm>
                  </p:grpSpPr>
                  <p:sp>
                    <p:nvSpPr>
                      <p:cNvPr id="68" name="Rectangle 25"/>
                      <p:cNvSpPr>
                        <a:spLocks noChangeArrowheads="1"/>
                      </p:cNvSpPr>
                      <p:nvPr/>
                    </p:nvSpPr>
                    <p:spPr bwMode="auto">
                      <a:xfrm>
                        <a:off x="2444" y="1533"/>
                        <a:ext cx="148" cy="384"/>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69" name="Line 26"/>
                      <p:cNvSpPr>
                        <a:spLocks noChangeShapeType="1"/>
                      </p:cNvSpPr>
                      <p:nvPr/>
                    </p:nvSpPr>
                    <p:spPr bwMode="auto">
                      <a:xfrm>
                        <a:off x="2735" y="1392"/>
                        <a:ext cx="0" cy="672"/>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0" name="Line 27"/>
                      <p:cNvSpPr>
                        <a:spLocks noChangeShapeType="1"/>
                      </p:cNvSpPr>
                      <p:nvPr/>
                    </p:nvSpPr>
                    <p:spPr bwMode="auto">
                      <a:xfrm>
                        <a:off x="2591" y="1920"/>
                        <a:ext cx="146" cy="14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71" name="Line 28"/>
                      <p:cNvSpPr>
                        <a:spLocks noChangeShapeType="1"/>
                      </p:cNvSpPr>
                      <p:nvPr/>
                    </p:nvSpPr>
                    <p:spPr bwMode="auto">
                      <a:xfrm flipH="1">
                        <a:off x="2592" y="1392"/>
                        <a:ext cx="144" cy="14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grpSp>
                <p:nvGrpSpPr>
                  <p:cNvPr id="49" name="Group 29"/>
                  <p:cNvGrpSpPr>
                    <a:grpSpLocks/>
                  </p:cNvGrpSpPr>
                  <p:nvPr/>
                </p:nvGrpSpPr>
                <p:grpSpPr bwMode="auto">
                  <a:xfrm flipV="1">
                    <a:off x="1824" y="1824"/>
                    <a:ext cx="1033" cy="797"/>
                    <a:chOff x="1824" y="3024"/>
                    <a:chExt cx="1033" cy="797"/>
                  </a:xfrm>
                </p:grpSpPr>
                <p:grpSp>
                  <p:nvGrpSpPr>
                    <p:cNvPr id="50" name="Group 30"/>
                    <p:cNvGrpSpPr>
                      <a:grpSpLocks/>
                    </p:cNvGrpSpPr>
                    <p:nvPr/>
                  </p:nvGrpSpPr>
                  <p:grpSpPr bwMode="auto">
                    <a:xfrm rot="-5400000">
                      <a:off x="2566" y="3530"/>
                      <a:ext cx="125" cy="457"/>
                      <a:chOff x="2448" y="1392"/>
                      <a:chExt cx="288" cy="672"/>
                    </a:xfrm>
                  </p:grpSpPr>
                  <p:sp>
                    <p:nvSpPr>
                      <p:cNvPr id="61" name="Rectangle 31"/>
                      <p:cNvSpPr>
                        <a:spLocks noChangeArrowheads="1"/>
                      </p:cNvSpPr>
                      <p:nvPr/>
                    </p:nvSpPr>
                    <p:spPr bwMode="auto">
                      <a:xfrm>
                        <a:off x="2444" y="1535"/>
                        <a:ext cx="144" cy="383"/>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62" name="Line 32"/>
                      <p:cNvSpPr>
                        <a:spLocks noChangeShapeType="1"/>
                      </p:cNvSpPr>
                      <p:nvPr/>
                    </p:nvSpPr>
                    <p:spPr bwMode="auto">
                      <a:xfrm>
                        <a:off x="2731" y="1388"/>
                        <a:ext cx="0" cy="672"/>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3" name="Line 33"/>
                      <p:cNvSpPr>
                        <a:spLocks noChangeShapeType="1"/>
                      </p:cNvSpPr>
                      <p:nvPr/>
                    </p:nvSpPr>
                    <p:spPr bwMode="auto">
                      <a:xfrm>
                        <a:off x="2587" y="1916"/>
                        <a:ext cx="144" cy="14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4" name="Line 34"/>
                      <p:cNvSpPr>
                        <a:spLocks noChangeShapeType="1"/>
                      </p:cNvSpPr>
                      <p:nvPr/>
                    </p:nvSpPr>
                    <p:spPr bwMode="auto">
                      <a:xfrm flipH="1">
                        <a:off x="2587" y="1389"/>
                        <a:ext cx="144" cy="145"/>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51" name="Group 35"/>
                    <p:cNvGrpSpPr>
                      <a:grpSpLocks/>
                    </p:cNvGrpSpPr>
                    <p:nvPr/>
                  </p:nvGrpSpPr>
                  <p:grpSpPr bwMode="auto">
                    <a:xfrm rot="-1474774">
                      <a:off x="1824" y="3024"/>
                      <a:ext cx="125" cy="457"/>
                      <a:chOff x="2448" y="1392"/>
                      <a:chExt cx="288" cy="672"/>
                    </a:xfrm>
                  </p:grpSpPr>
                  <p:sp>
                    <p:nvSpPr>
                      <p:cNvPr id="57" name="Rectangle 36"/>
                      <p:cNvSpPr>
                        <a:spLocks noChangeArrowheads="1"/>
                      </p:cNvSpPr>
                      <p:nvPr/>
                    </p:nvSpPr>
                    <p:spPr bwMode="auto">
                      <a:xfrm>
                        <a:off x="2444" y="1536"/>
                        <a:ext cx="149" cy="384"/>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58" name="Line 37"/>
                      <p:cNvSpPr>
                        <a:spLocks noChangeShapeType="1"/>
                      </p:cNvSpPr>
                      <p:nvPr/>
                    </p:nvSpPr>
                    <p:spPr bwMode="auto">
                      <a:xfrm>
                        <a:off x="2737" y="1392"/>
                        <a:ext cx="0" cy="672"/>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9" name="Line 38"/>
                      <p:cNvSpPr>
                        <a:spLocks noChangeShapeType="1"/>
                      </p:cNvSpPr>
                      <p:nvPr/>
                    </p:nvSpPr>
                    <p:spPr bwMode="auto">
                      <a:xfrm>
                        <a:off x="2593" y="1919"/>
                        <a:ext cx="143" cy="145"/>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60" name="Line 39"/>
                      <p:cNvSpPr>
                        <a:spLocks noChangeShapeType="1"/>
                      </p:cNvSpPr>
                      <p:nvPr/>
                    </p:nvSpPr>
                    <p:spPr bwMode="auto">
                      <a:xfrm flipH="1">
                        <a:off x="2593" y="1392"/>
                        <a:ext cx="143" cy="143"/>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52" name="Group 40"/>
                    <p:cNvGrpSpPr>
                      <a:grpSpLocks/>
                    </p:cNvGrpSpPr>
                    <p:nvPr/>
                  </p:nvGrpSpPr>
                  <p:grpSpPr bwMode="auto">
                    <a:xfrm rot="-3457215">
                      <a:off x="2134" y="3386"/>
                      <a:ext cx="125" cy="457"/>
                      <a:chOff x="2448" y="1392"/>
                      <a:chExt cx="288" cy="672"/>
                    </a:xfrm>
                  </p:grpSpPr>
                  <p:sp>
                    <p:nvSpPr>
                      <p:cNvPr id="53" name="Rectangle 41"/>
                      <p:cNvSpPr>
                        <a:spLocks noChangeArrowheads="1"/>
                      </p:cNvSpPr>
                      <p:nvPr/>
                    </p:nvSpPr>
                    <p:spPr bwMode="auto">
                      <a:xfrm>
                        <a:off x="2447" y="1536"/>
                        <a:ext cx="146" cy="384"/>
                      </a:xfrm>
                      <a:prstGeom prst="rect">
                        <a:avLst/>
                      </a:prstGeom>
                      <a:noFill/>
                      <a:ln w="38100">
                        <a:solidFill>
                          <a:schemeClr val="bg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2075" tIns="46038" rIns="92075" bIns="46038" anchor="ctr">
                        <a:spAutoFit/>
                      </a:bodyPr>
                      <a:lstStyle/>
                      <a:p>
                        <a:endParaRPr lang="nl-BE"/>
                      </a:p>
                    </p:txBody>
                  </p:sp>
                  <p:sp>
                    <p:nvSpPr>
                      <p:cNvPr id="54" name="Line 42"/>
                      <p:cNvSpPr>
                        <a:spLocks noChangeShapeType="1"/>
                      </p:cNvSpPr>
                      <p:nvPr/>
                    </p:nvSpPr>
                    <p:spPr bwMode="auto">
                      <a:xfrm>
                        <a:off x="2735" y="1392"/>
                        <a:ext cx="0" cy="672"/>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5" name="Line 43"/>
                      <p:cNvSpPr>
                        <a:spLocks noChangeShapeType="1"/>
                      </p:cNvSpPr>
                      <p:nvPr/>
                    </p:nvSpPr>
                    <p:spPr bwMode="auto">
                      <a:xfrm>
                        <a:off x="2588" y="1919"/>
                        <a:ext cx="148" cy="14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sp>
                    <p:nvSpPr>
                      <p:cNvPr id="56" name="Line 44"/>
                      <p:cNvSpPr>
                        <a:spLocks noChangeShapeType="1"/>
                      </p:cNvSpPr>
                      <p:nvPr/>
                    </p:nvSpPr>
                    <p:spPr bwMode="auto">
                      <a:xfrm flipH="1">
                        <a:off x="2592" y="1392"/>
                        <a:ext cx="144" cy="144"/>
                      </a:xfrm>
                      <a:prstGeom prst="line">
                        <a:avLst/>
                      </a:prstGeom>
                      <a:noFill/>
                      <a:ln w="381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grpSp>
            <p:sp>
              <p:nvSpPr>
                <p:cNvPr id="27" name="Text Box 45"/>
                <p:cNvSpPr txBox="1">
                  <a:spLocks noChangeArrowheads="1"/>
                </p:cNvSpPr>
                <p:nvPr/>
              </p:nvSpPr>
              <p:spPr bwMode="auto">
                <a:xfrm>
                  <a:off x="2482" y="1776"/>
                  <a:ext cx="337" cy="33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FF"/>
                      </a:solidFill>
                    </a:rPr>
                    <a:t>…</a:t>
                  </a:r>
                  <a:endParaRPr lang="en-GB" dirty="0">
                    <a:solidFill>
                      <a:srgbClr val="FFFFFF"/>
                    </a:solidFill>
                  </a:endParaRPr>
                </a:p>
              </p:txBody>
            </p:sp>
            <p:sp>
              <p:nvSpPr>
                <p:cNvPr id="28" name="Text Box 46"/>
                <p:cNvSpPr txBox="1">
                  <a:spLocks noChangeArrowheads="1"/>
                </p:cNvSpPr>
                <p:nvPr/>
              </p:nvSpPr>
              <p:spPr bwMode="auto">
                <a:xfrm rot="16200000">
                  <a:off x="1608" y="2775"/>
                  <a:ext cx="353" cy="31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FF"/>
                      </a:solidFill>
                    </a:rPr>
                    <a:t>…</a:t>
                  </a:r>
                  <a:endParaRPr lang="en-GB" dirty="0">
                    <a:solidFill>
                      <a:srgbClr val="FFFFFF"/>
                    </a:solidFill>
                  </a:endParaRPr>
                </a:p>
              </p:txBody>
            </p:sp>
            <p:grpSp>
              <p:nvGrpSpPr>
                <p:cNvPr id="29" name="Group 48"/>
                <p:cNvGrpSpPr>
                  <a:grpSpLocks/>
                </p:cNvGrpSpPr>
                <p:nvPr/>
              </p:nvGrpSpPr>
              <p:grpSpPr bwMode="auto">
                <a:xfrm rot="-6007038">
                  <a:off x="2371" y="1899"/>
                  <a:ext cx="125" cy="167"/>
                  <a:chOff x="3648" y="2331"/>
                  <a:chExt cx="151" cy="192"/>
                </a:xfrm>
              </p:grpSpPr>
              <p:sp>
                <p:nvSpPr>
                  <p:cNvPr id="45" name="Oval 49"/>
                  <p:cNvSpPr>
                    <a:spLocks noChangeArrowheads="1"/>
                  </p:cNvSpPr>
                  <p:nvPr/>
                </p:nvSpPr>
                <p:spPr bwMode="auto">
                  <a:xfrm>
                    <a:off x="3653" y="2349"/>
                    <a:ext cx="144" cy="147"/>
                  </a:xfrm>
                  <a:prstGeom prst="ellipse">
                    <a:avLst/>
                  </a:prstGeom>
                  <a:noFill/>
                  <a:ln w="381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6" name="Line 50"/>
                  <p:cNvSpPr>
                    <a:spLocks noChangeShapeType="1"/>
                  </p:cNvSpPr>
                  <p:nvPr/>
                </p:nvSpPr>
                <p:spPr bwMode="auto">
                  <a:xfrm>
                    <a:off x="3800" y="2328"/>
                    <a:ext cx="0" cy="196"/>
                  </a:xfrm>
                  <a:prstGeom prst="line">
                    <a:avLst/>
                  </a:prstGeom>
                  <a:noFill/>
                  <a:ln w="762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30" name="Group 51"/>
                <p:cNvGrpSpPr>
                  <a:grpSpLocks/>
                </p:cNvGrpSpPr>
                <p:nvPr/>
              </p:nvGrpSpPr>
              <p:grpSpPr bwMode="auto">
                <a:xfrm rot="-10548656">
                  <a:off x="1776" y="2640"/>
                  <a:ext cx="125" cy="167"/>
                  <a:chOff x="3648" y="2331"/>
                  <a:chExt cx="151" cy="192"/>
                </a:xfrm>
              </p:grpSpPr>
              <p:sp>
                <p:nvSpPr>
                  <p:cNvPr id="43" name="Oval 52"/>
                  <p:cNvSpPr>
                    <a:spLocks noChangeArrowheads="1"/>
                  </p:cNvSpPr>
                  <p:nvPr/>
                </p:nvSpPr>
                <p:spPr bwMode="auto">
                  <a:xfrm>
                    <a:off x="3648" y="2351"/>
                    <a:ext cx="144" cy="145"/>
                  </a:xfrm>
                  <a:prstGeom prst="ellipse">
                    <a:avLst/>
                  </a:prstGeom>
                  <a:noFill/>
                  <a:ln w="381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4" name="Line 53"/>
                  <p:cNvSpPr>
                    <a:spLocks noChangeShapeType="1"/>
                  </p:cNvSpPr>
                  <p:nvPr/>
                </p:nvSpPr>
                <p:spPr bwMode="auto">
                  <a:xfrm>
                    <a:off x="3795" y="2335"/>
                    <a:ext cx="0" cy="192"/>
                  </a:xfrm>
                  <a:prstGeom prst="line">
                    <a:avLst/>
                  </a:prstGeom>
                  <a:noFill/>
                  <a:ln w="762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31" name="Group 54"/>
                <p:cNvGrpSpPr>
                  <a:grpSpLocks/>
                </p:cNvGrpSpPr>
                <p:nvPr/>
              </p:nvGrpSpPr>
              <p:grpSpPr bwMode="auto">
                <a:xfrm rot="-9634908">
                  <a:off x="1824" y="2448"/>
                  <a:ext cx="125" cy="167"/>
                  <a:chOff x="3648" y="2331"/>
                  <a:chExt cx="151" cy="192"/>
                </a:xfrm>
              </p:grpSpPr>
              <p:sp>
                <p:nvSpPr>
                  <p:cNvPr id="41" name="Oval 55"/>
                  <p:cNvSpPr>
                    <a:spLocks noChangeArrowheads="1"/>
                  </p:cNvSpPr>
                  <p:nvPr/>
                </p:nvSpPr>
                <p:spPr bwMode="auto">
                  <a:xfrm>
                    <a:off x="3653" y="2351"/>
                    <a:ext cx="143" cy="145"/>
                  </a:xfrm>
                  <a:prstGeom prst="ellipse">
                    <a:avLst/>
                  </a:prstGeom>
                  <a:noFill/>
                  <a:ln w="381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2" name="Line 56"/>
                  <p:cNvSpPr>
                    <a:spLocks noChangeShapeType="1"/>
                  </p:cNvSpPr>
                  <p:nvPr/>
                </p:nvSpPr>
                <p:spPr bwMode="auto">
                  <a:xfrm>
                    <a:off x="3796" y="2334"/>
                    <a:ext cx="0" cy="192"/>
                  </a:xfrm>
                  <a:prstGeom prst="line">
                    <a:avLst/>
                  </a:prstGeom>
                  <a:noFill/>
                  <a:ln w="762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32" name="Group 57"/>
                <p:cNvGrpSpPr>
                  <a:grpSpLocks/>
                </p:cNvGrpSpPr>
                <p:nvPr/>
              </p:nvGrpSpPr>
              <p:grpSpPr bwMode="auto">
                <a:xfrm rot="-8943165">
                  <a:off x="1920" y="2256"/>
                  <a:ext cx="125" cy="167"/>
                  <a:chOff x="3648" y="2331"/>
                  <a:chExt cx="151" cy="192"/>
                </a:xfrm>
              </p:grpSpPr>
              <p:sp>
                <p:nvSpPr>
                  <p:cNvPr id="39" name="Oval 58"/>
                  <p:cNvSpPr>
                    <a:spLocks noChangeArrowheads="1"/>
                  </p:cNvSpPr>
                  <p:nvPr/>
                </p:nvSpPr>
                <p:spPr bwMode="auto">
                  <a:xfrm>
                    <a:off x="3647" y="2352"/>
                    <a:ext cx="144" cy="144"/>
                  </a:xfrm>
                  <a:prstGeom prst="ellipse">
                    <a:avLst/>
                  </a:prstGeom>
                  <a:noFill/>
                  <a:ln w="381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40" name="Line 59"/>
                  <p:cNvSpPr>
                    <a:spLocks noChangeShapeType="1"/>
                  </p:cNvSpPr>
                  <p:nvPr/>
                </p:nvSpPr>
                <p:spPr bwMode="auto">
                  <a:xfrm>
                    <a:off x="3795" y="2336"/>
                    <a:ext cx="0" cy="192"/>
                  </a:xfrm>
                  <a:prstGeom prst="line">
                    <a:avLst/>
                  </a:prstGeom>
                  <a:noFill/>
                  <a:ln w="762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33" name="Group 60"/>
                <p:cNvGrpSpPr>
                  <a:grpSpLocks/>
                </p:cNvGrpSpPr>
                <p:nvPr/>
              </p:nvGrpSpPr>
              <p:grpSpPr bwMode="auto">
                <a:xfrm rot="-8232511">
                  <a:off x="2037" y="2098"/>
                  <a:ext cx="125" cy="167"/>
                  <a:chOff x="3648" y="2331"/>
                  <a:chExt cx="151" cy="192"/>
                </a:xfrm>
              </p:grpSpPr>
              <p:sp>
                <p:nvSpPr>
                  <p:cNvPr id="37" name="Oval 61"/>
                  <p:cNvSpPr>
                    <a:spLocks noChangeArrowheads="1"/>
                  </p:cNvSpPr>
                  <p:nvPr/>
                </p:nvSpPr>
                <p:spPr bwMode="auto">
                  <a:xfrm>
                    <a:off x="3647" y="2352"/>
                    <a:ext cx="144" cy="144"/>
                  </a:xfrm>
                  <a:prstGeom prst="ellipse">
                    <a:avLst/>
                  </a:prstGeom>
                  <a:noFill/>
                  <a:ln w="381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38" name="Line 62"/>
                  <p:cNvSpPr>
                    <a:spLocks noChangeShapeType="1"/>
                  </p:cNvSpPr>
                  <p:nvPr/>
                </p:nvSpPr>
                <p:spPr bwMode="auto">
                  <a:xfrm>
                    <a:off x="3796" y="2334"/>
                    <a:ext cx="0" cy="192"/>
                  </a:xfrm>
                  <a:prstGeom prst="line">
                    <a:avLst/>
                  </a:prstGeom>
                  <a:noFill/>
                  <a:ln w="762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nvGrpSpPr>
                <p:cNvPr id="34" name="Group 63"/>
                <p:cNvGrpSpPr>
                  <a:grpSpLocks/>
                </p:cNvGrpSpPr>
                <p:nvPr/>
              </p:nvGrpSpPr>
              <p:grpSpPr bwMode="auto">
                <a:xfrm rot="-7197139">
                  <a:off x="2182" y="1973"/>
                  <a:ext cx="125" cy="167"/>
                  <a:chOff x="3648" y="2331"/>
                  <a:chExt cx="151" cy="192"/>
                </a:xfrm>
              </p:grpSpPr>
              <p:sp>
                <p:nvSpPr>
                  <p:cNvPr id="35" name="Oval 64"/>
                  <p:cNvSpPr>
                    <a:spLocks noChangeArrowheads="1"/>
                  </p:cNvSpPr>
                  <p:nvPr/>
                </p:nvSpPr>
                <p:spPr bwMode="auto">
                  <a:xfrm>
                    <a:off x="3654" y="2353"/>
                    <a:ext cx="144" cy="142"/>
                  </a:xfrm>
                  <a:prstGeom prst="ellipse">
                    <a:avLst/>
                  </a:prstGeom>
                  <a:noFill/>
                  <a:ln w="381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2075" tIns="46038" rIns="92075" bIns="46038" anchor="ctr">
                    <a:spAutoFit/>
                  </a:bodyPr>
                  <a:lstStyle/>
                  <a:p>
                    <a:endParaRPr lang="nl-BE"/>
                  </a:p>
                </p:txBody>
              </p:sp>
              <p:sp>
                <p:nvSpPr>
                  <p:cNvPr id="36" name="Line 65"/>
                  <p:cNvSpPr>
                    <a:spLocks noChangeShapeType="1"/>
                  </p:cNvSpPr>
                  <p:nvPr/>
                </p:nvSpPr>
                <p:spPr bwMode="auto">
                  <a:xfrm>
                    <a:off x="3801" y="2330"/>
                    <a:ext cx="0" cy="192"/>
                  </a:xfrm>
                  <a:prstGeom prst="line">
                    <a:avLst/>
                  </a:prstGeom>
                  <a:noFill/>
                  <a:ln w="762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lIns="92075" tIns="46038" rIns="92075" bIns="46038" anchor="ctr">
                    <a:spAutoFit/>
                  </a:bodyPr>
                  <a:lstStyle/>
                  <a:p>
                    <a:endParaRPr lang="en-US"/>
                  </a:p>
                </p:txBody>
              </p:sp>
            </p:grpSp>
          </p:grpSp>
          <p:sp>
            <p:nvSpPr>
              <p:cNvPr id="20" name="Text Box 45"/>
              <p:cNvSpPr txBox="1">
                <a:spLocks noChangeArrowheads="1"/>
              </p:cNvSpPr>
              <p:nvPr/>
            </p:nvSpPr>
            <p:spPr bwMode="auto">
              <a:xfrm rot="588093">
                <a:off x="7312405" y="2532015"/>
                <a:ext cx="787174" cy="46230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92075" tIns="46038" rIns="92075" bIns="46038">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FF"/>
                    </a:solidFill>
                  </a:rPr>
                  <a:t>…</a:t>
                </a:r>
                <a:endParaRPr lang="en-GB" dirty="0">
                  <a:solidFill>
                    <a:srgbClr val="FFFFFF"/>
                  </a:solidFill>
                </a:endParaRPr>
              </a:p>
            </p:txBody>
          </p:sp>
          <p:sp>
            <p:nvSpPr>
              <p:cNvPr id="21" name="Text Box 45"/>
              <p:cNvSpPr txBox="1">
                <a:spLocks noChangeArrowheads="1"/>
              </p:cNvSpPr>
              <p:nvPr/>
            </p:nvSpPr>
            <p:spPr bwMode="auto">
              <a:xfrm rot="20855616">
                <a:off x="7348776" y="5407810"/>
                <a:ext cx="787174" cy="46230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92075" tIns="46038" rIns="92075" bIns="46038">
                <a:spAutoFit/>
              </a:bodyPr>
              <a:lstStyle>
                <a:lvl1pPr>
                  <a:defRPr sz="2400" b="1">
                    <a:solidFill>
                      <a:schemeClr val="bg1"/>
                    </a:solidFill>
                    <a:latin typeface="Arial" charset="0"/>
                    <a:ea typeface="ＭＳ Ｐゴシック" charset="0"/>
                    <a:cs typeface="ＭＳ Ｐゴシック" charset="0"/>
                  </a:defRPr>
                </a:lvl1pPr>
                <a:lvl2pPr marL="742950" indent="-285750">
                  <a:defRPr sz="2400" b="1">
                    <a:solidFill>
                      <a:schemeClr val="bg1"/>
                    </a:solidFill>
                    <a:latin typeface="Arial" charset="0"/>
                    <a:ea typeface="ＭＳ Ｐゴシック" charset="0"/>
                  </a:defRPr>
                </a:lvl2pPr>
                <a:lvl3pPr marL="1143000" indent="-228600">
                  <a:defRPr sz="2400" b="1">
                    <a:solidFill>
                      <a:schemeClr val="bg1"/>
                    </a:solidFill>
                    <a:latin typeface="Arial" charset="0"/>
                    <a:ea typeface="ＭＳ Ｐゴシック" charset="0"/>
                  </a:defRPr>
                </a:lvl3pPr>
                <a:lvl4pPr marL="1600200" indent="-228600">
                  <a:defRPr sz="2400" b="1">
                    <a:solidFill>
                      <a:schemeClr val="bg1"/>
                    </a:solidFill>
                    <a:latin typeface="Arial" charset="0"/>
                    <a:ea typeface="ＭＳ Ｐゴシック" charset="0"/>
                  </a:defRPr>
                </a:lvl4pPr>
                <a:lvl5pPr marL="2057400" indent="-228600">
                  <a:defRPr sz="2400" b="1">
                    <a:solidFill>
                      <a:schemeClr val="bg1"/>
                    </a:solidFill>
                    <a:latin typeface="Arial" charset="0"/>
                    <a:ea typeface="ＭＳ Ｐゴシック" charset="0"/>
                  </a:defRPr>
                </a:lvl5pPr>
                <a:lvl6pPr marL="2514600" indent="-228600" algn="ctr" eaLnBrk="0" fontAlgn="base" hangingPunct="0">
                  <a:spcBef>
                    <a:spcPct val="20000"/>
                  </a:spcBef>
                  <a:spcAft>
                    <a:spcPct val="0"/>
                  </a:spcAft>
                  <a:defRPr sz="2400" b="1">
                    <a:solidFill>
                      <a:schemeClr val="bg1"/>
                    </a:solidFill>
                    <a:latin typeface="Arial" charset="0"/>
                    <a:ea typeface="ＭＳ Ｐゴシック" charset="0"/>
                  </a:defRPr>
                </a:lvl6pPr>
                <a:lvl7pPr marL="2971800" indent="-228600" algn="ctr" eaLnBrk="0" fontAlgn="base" hangingPunct="0">
                  <a:spcBef>
                    <a:spcPct val="20000"/>
                  </a:spcBef>
                  <a:spcAft>
                    <a:spcPct val="0"/>
                  </a:spcAft>
                  <a:defRPr sz="2400" b="1">
                    <a:solidFill>
                      <a:schemeClr val="bg1"/>
                    </a:solidFill>
                    <a:latin typeface="Arial" charset="0"/>
                    <a:ea typeface="ＭＳ Ｐゴシック" charset="0"/>
                  </a:defRPr>
                </a:lvl7pPr>
                <a:lvl8pPr marL="3429000" indent="-228600" algn="ctr" eaLnBrk="0" fontAlgn="base" hangingPunct="0">
                  <a:spcBef>
                    <a:spcPct val="20000"/>
                  </a:spcBef>
                  <a:spcAft>
                    <a:spcPct val="0"/>
                  </a:spcAft>
                  <a:defRPr sz="2400" b="1">
                    <a:solidFill>
                      <a:schemeClr val="bg1"/>
                    </a:solidFill>
                    <a:latin typeface="Arial" charset="0"/>
                    <a:ea typeface="ＭＳ Ｐゴシック" charset="0"/>
                  </a:defRPr>
                </a:lvl8pPr>
                <a:lvl9pPr marL="3886200" indent="-228600" algn="ctr" eaLnBrk="0" fontAlgn="base" hangingPunct="0">
                  <a:spcBef>
                    <a:spcPct val="20000"/>
                  </a:spcBef>
                  <a:spcAft>
                    <a:spcPct val="0"/>
                  </a:spcAft>
                  <a:defRPr sz="2400" b="1">
                    <a:solidFill>
                      <a:schemeClr val="bg1"/>
                    </a:solidFill>
                    <a:latin typeface="Arial" charset="0"/>
                    <a:ea typeface="ＭＳ Ｐゴシック" charset="0"/>
                  </a:defRPr>
                </a:lvl9pPr>
              </a:lstStyle>
              <a:p>
                <a:r>
                  <a:rPr lang="en-US" dirty="0">
                    <a:solidFill>
                      <a:srgbClr val="FFFFFF"/>
                    </a:solidFill>
                  </a:rPr>
                  <a:t>…</a:t>
                </a:r>
                <a:endParaRPr lang="en-GB" dirty="0">
                  <a:solidFill>
                    <a:srgbClr val="FFFFFF"/>
                  </a:solidFill>
                </a:endParaRPr>
              </a:p>
            </p:txBody>
          </p:sp>
        </p:grpSp>
      </p:grpSp>
      <p:sp>
        <p:nvSpPr>
          <p:cNvPr id="84" name="TextBox 83"/>
          <p:cNvSpPr txBox="1"/>
          <p:nvPr/>
        </p:nvSpPr>
        <p:spPr>
          <a:xfrm>
            <a:off x="378246" y="5085184"/>
            <a:ext cx="5663229" cy="338554"/>
          </a:xfrm>
          <a:prstGeom prst="rect">
            <a:avLst/>
          </a:prstGeom>
          <a:noFill/>
        </p:spPr>
        <p:txBody>
          <a:bodyPr wrap="none" rtlCol="0">
            <a:spAutoFit/>
          </a:bodyPr>
          <a:lstStyle/>
          <a:p>
            <a:r>
              <a:rPr lang="en-US" sz="1600" b="0" dirty="0"/>
              <a:t>Example: Sound field synthesis based on Huygens’ principle</a:t>
            </a:r>
          </a:p>
        </p:txBody>
      </p:sp>
    </p:spTree>
    <p:extLst>
      <p:ext uri="{BB962C8B-B14F-4D97-AF65-F5344CB8AC3E}">
        <p14:creationId xmlns:p14="http://schemas.microsoft.com/office/powerpoint/2010/main" val="1190530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Conclusion</a:t>
            </a:r>
            <a:endParaRPr lang="en-US" dirty="0">
              <a:cs typeface="+mj-cs"/>
            </a:endParaRPr>
          </a:p>
        </p:txBody>
      </p:sp>
      <p:pic>
        <p:nvPicPr>
          <p:cNvPr id="2" name="Picture 1" descr="silentium-anc-system.jpg"/>
          <p:cNvPicPr>
            <a:picLocks noChangeAspect="1"/>
          </p:cNvPicPr>
          <p:nvPr/>
        </p:nvPicPr>
        <p:blipFill>
          <a:blip r:embed="rId2">
            <a:alphaModFix amt="34000"/>
            <a:extLst>
              <a:ext uri="{28A0092B-C50C-407E-A947-70E740481C1C}">
                <a14:useLocalDpi xmlns:a14="http://schemas.microsoft.com/office/drawing/2010/main" val="0"/>
              </a:ext>
            </a:extLst>
          </a:blip>
          <a:stretch>
            <a:fillRect/>
          </a:stretch>
        </p:blipFill>
        <p:spPr>
          <a:xfrm>
            <a:off x="5073363" y="3501008"/>
            <a:ext cx="3849237" cy="2539106"/>
          </a:xfrm>
          <a:prstGeom prst="rect">
            <a:avLst/>
          </a:prstGeom>
        </p:spPr>
      </p:pic>
      <p:pic>
        <p:nvPicPr>
          <p:cNvPr id="3" name="Picture 2" descr="Infotainment_02_d061eb18-0fac-4cd2-8cc2-413594b4fe3b-prv.jpg"/>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5076056" y="1268760"/>
            <a:ext cx="3897807" cy="2160240"/>
          </a:xfrm>
          <a:prstGeom prst="rect">
            <a:avLst/>
          </a:prstGeom>
        </p:spPr>
      </p:pic>
      <p:sp>
        <p:nvSpPr>
          <p:cNvPr id="4" name="TextBox 3"/>
          <p:cNvSpPr txBox="1"/>
          <p:nvPr/>
        </p:nvSpPr>
        <p:spPr>
          <a:xfrm rot="16200000">
            <a:off x="7701174" y="2156394"/>
            <a:ext cx="2031864" cy="369332"/>
          </a:xfrm>
          <a:prstGeom prst="rect">
            <a:avLst/>
          </a:prstGeom>
          <a:noFill/>
        </p:spPr>
        <p:txBody>
          <a:bodyPr wrap="none" rtlCol="0">
            <a:spAutoFit/>
          </a:bodyPr>
          <a:lstStyle/>
          <a:p>
            <a:r>
              <a:rPr lang="en-US" sz="1800" b="0" dirty="0" err="1"/>
              <a:t>www.harman.com</a:t>
            </a:r>
            <a:endParaRPr lang="en-US" sz="1800" b="0" dirty="0"/>
          </a:p>
        </p:txBody>
      </p:sp>
      <p:sp>
        <p:nvSpPr>
          <p:cNvPr id="7" name="TextBox 6"/>
          <p:cNvSpPr txBox="1"/>
          <p:nvPr/>
        </p:nvSpPr>
        <p:spPr>
          <a:xfrm rot="16200000">
            <a:off x="7637100" y="4620306"/>
            <a:ext cx="2160016" cy="369332"/>
          </a:xfrm>
          <a:prstGeom prst="rect">
            <a:avLst/>
          </a:prstGeom>
          <a:noFill/>
        </p:spPr>
        <p:txBody>
          <a:bodyPr wrap="none" rtlCol="0">
            <a:spAutoFit/>
          </a:bodyPr>
          <a:lstStyle/>
          <a:p>
            <a:r>
              <a:rPr lang="en-US" sz="1800" b="0" dirty="0" err="1"/>
              <a:t>www.silentium.com</a:t>
            </a:r>
            <a:endParaRPr lang="en-US" sz="1800" b="0" dirty="0"/>
          </a:p>
        </p:txBody>
      </p:sp>
      <p:sp>
        <p:nvSpPr>
          <p:cNvPr id="15362" name="Rectangle 3"/>
          <p:cNvSpPr>
            <a:spLocks noGrp="1" noChangeArrowheads="1"/>
          </p:cNvSpPr>
          <p:nvPr>
            <p:ph type="body" idx="1"/>
          </p:nvPr>
        </p:nvSpPr>
        <p:spPr>
          <a:xfrm>
            <a:off x="323850" y="1341438"/>
            <a:ext cx="8496300" cy="5070475"/>
          </a:xfrm>
        </p:spPr>
        <p:txBody>
          <a:bodyPr/>
          <a:lstStyle/>
          <a:p>
            <a:pPr>
              <a:spcBef>
                <a:spcPts val="1872"/>
              </a:spcBef>
              <a:defRPr/>
            </a:pPr>
            <a:r>
              <a:rPr lang="en-US" dirty="0">
                <a:latin typeface="Arial" charset="0"/>
                <a:ea typeface="ＭＳ Ｐゴシック" charset="0"/>
              </a:rPr>
              <a:t>Sound zone control</a:t>
            </a:r>
          </a:p>
          <a:p>
            <a:pPr marL="0" indent="0">
              <a:spcBef>
                <a:spcPts val="600"/>
              </a:spcBef>
              <a:buNone/>
              <a:defRPr/>
            </a:pPr>
            <a:r>
              <a:rPr lang="en-US" dirty="0">
                <a:latin typeface="Arial" charset="0"/>
                <a:ea typeface="ＭＳ Ｐゴシック" charset="0"/>
              </a:rPr>
              <a:t>    </a:t>
            </a:r>
            <a:r>
              <a:rPr lang="en-US" sz="2400" b="0" dirty="0">
                <a:latin typeface="Arial" charset="0"/>
                <a:ea typeface="ＭＳ Ｐゴシック" charset="0"/>
              </a:rPr>
              <a:t>Considered </a:t>
            </a:r>
            <a:r>
              <a:rPr lang="en-US" sz="2400" b="0" u="sng" dirty="0">
                <a:latin typeface="Arial" charset="0"/>
                <a:ea typeface="ＭＳ Ｐゴシック" charset="0"/>
              </a:rPr>
              <a:t>fixed</a:t>
            </a:r>
            <a:r>
              <a:rPr lang="en-US" sz="2400" b="0" dirty="0">
                <a:latin typeface="Arial" charset="0"/>
                <a:ea typeface="ＭＳ Ｐゴシック" charset="0"/>
              </a:rPr>
              <a:t> control filter design</a:t>
            </a:r>
            <a:endParaRPr lang="en-US" sz="2400" dirty="0">
              <a:latin typeface="Arial" charset="0"/>
              <a:ea typeface="ＭＳ Ｐゴシック" charset="0"/>
            </a:endParaRPr>
          </a:p>
          <a:p>
            <a:pPr lvl="1">
              <a:spcBef>
                <a:spcPts val="600"/>
              </a:spcBef>
              <a:defRPr/>
            </a:pPr>
            <a:r>
              <a:rPr lang="en-US" sz="2000" dirty="0">
                <a:latin typeface="Arial" charset="0"/>
                <a:ea typeface="ＭＳ Ｐゴシック" charset="0"/>
              </a:rPr>
              <a:t>Pressure Matching</a:t>
            </a:r>
          </a:p>
          <a:p>
            <a:pPr lvl="1">
              <a:spcBef>
                <a:spcPts val="600"/>
              </a:spcBef>
              <a:defRPr/>
            </a:pPr>
            <a:r>
              <a:rPr lang="en-US" sz="2000" dirty="0">
                <a:latin typeface="Arial" charset="0"/>
                <a:ea typeface="ＭＳ Ｐゴシック" charset="0"/>
              </a:rPr>
              <a:t>Acoustic Contrast Control</a:t>
            </a:r>
          </a:p>
          <a:p>
            <a:pPr>
              <a:spcBef>
                <a:spcPts val="1872"/>
              </a:spcBef>
              <a:defRPr/>
            </a:pPr>
            <a:r>
              <a:rPr lang="en-US" dirty="0">
                <a:latin typeface="Arial" charset="0"/>
                <a:ea typeface="ＭＳ Ｐゴシック" charset="0"/>
              </a:rPr>
              <a:t>Active noise control</a:t>
            </a:r>
          </a:p>
          <a:p>
            <a:pPr marL="0" indent="0">
              <a:spcBef>
                <a:spcPts val="600"/>
              </a:spcBef>
              <a:buNone/>
              <a:defRPr/>
            </a:pPr>
            <a:r>
              <a:rPr lang="en-US" dirty="0">
                <a:latin typeface="Arial" charset="0"/>
                <a:ea typeface="ＭＳ Ｐゴシック" charset="0"/>
              </a:rPr>
              <a:t>    </a:t>
            </a:r>
            <a:r>
              <a:rPr lang="en-US" sz="2400" b="0" dirty="0">
                <a:latin typeface="Arial" charset="0"/>
                <a:ea typeface="ＭＳ Ｐゴシック" charset="0"/>
              </a:rPr>
              <a:t>Considered </a:t>
            </a:r>
            <a:r>
              <a:rPr lang="en-US" sz="2400" b="0" u="sng" dirty="0">
                <a:latin typeface="Arial" charset="0"/>
                <a:ea typeface="ＭＳ Ｐゴシック" charset="0"/>
              </a:rPr>
              <a:t>adaptive</a:t>
            </a:r>
            <a:r>
              <a:rPr lang="en-US" sz="2400" b="0" dirty="0">
                <a:latin typeface="Arial" charset="0"/>
                <a:ea typeface="ＭＳ Ｐゴシック" charset="0"/>
              </a:rPr>
              <a:t> control filter design</a:t>
            </a:r>
          </a:p>
          <a:p>
            <a:pPr lvl="1">
              <a:spcBef>
                <a:spcPts val="600"/>
              </a:spcBef>
              <a:defRPr/>
            </a:pPr>
            <a:r>
              <a:rPr lang="en-US" sz="2000" dirty="0" err="1">
                <a:latin typeface="Arial" charset="0"/>
                <a:ea typeface="ＭＳ Ｐゴシック" charset="0"/>
              </a:rPr>
              <a:t>Feedforward</a:t>
            </a:r>
            <a:r>
              <a:rPr lang="en-US" sz="2000" dirty="0">
                <a:latin typeface="Arial" charset="0"/>
                <a:ea typeface="ＭＳ Ｐゴシック" charset="0"/>
              </a:rPr>
              <a:t> ANC</a:t>
            </a:r>
          </a:p>
          <a:p>
            <a:pPr lvl="1">
              <a:spcBef>
                <a:spcPts val="600"/>
              </a:spcBef>
              <a:defRPr/>
            </a:pPr>
            <a:r>
              <a:rPr lang="en-US" sz="2000" dirty="0">
                <a:latin typeface="Arial" charset="0"/>
                <a:ea typeface="ＭＳ Ｐゴシック" charset="0"/>
              </a:rPr>
              <a:t>Feedback ANC</a:t>
            </a:r>
          </a:p>
          <a:p>
            <a:pPr marL="57150" indent="0">
              <a:spcBef>
                <a:spcPts val="1800"/>
              </a:spcBef>
              <a:buNone/>
              <a:defRPr/>
            </a:pPr>
            <a:r>
              <a:rPr lang="en-US" dirty="0">
                <a:solidFill>
                  <a:srgbClr val="FFFFFF"/>
                </a:solidFill>
                <a:latin typeface="Arial" charset="0"/>
                <a:ea typeface="ＭＳ Ｐゴシック" charset="0"/>
              </a:rPr>
              <a:t>  PS: </a:t>
            </a:r>
            <a:r>
              <a:rPr lang="en-US" b="0" dirty="0">
                <a:solidFill>
                  <a:srgbClr val="FFFFFF"/>
                </a:solidFill>
                <a:latin typeface="Arial" charset="0"/>
                <a:ea typeface="ＭＳ Ｐゴシック" charset="0"/>
              </a:rPr>
              <a:t>Can also consider sound zoning with  </a:t>
            </a:r>
          </a:p>
          <a:p>
            <a:pPr marL="57150" indent="0">
              <a:spcBef>
                <a:spcPts val="0"/>
              </a:spcBef>
              <a:buNone/>
              <a:defRPr/>
            </a:pPr>
            <a:r>
              <a:rPr lang="en-US" b="0" dirty="0">
                <a:solidFill>
                  <a:srgbClr val="FFFFFF"/>
                </a:solidFill>
                <a:latin typeface="Arial" charset="0"/>
                <a:ea typeface="ＭＳ Ｐゴシック" charset="0"/>
              </a:rPr>
              <a:t>         </a:t>
            </a:r>
            <a:r>
              <a:rPr lang="en-US" b="0" u="sng" dirty="0">
                <a:solidFill>
                  <a:srgbClr val="FFFFFF"/>
                </a:solidFill>
                <a:latin typeface="Arial" charset="0"/>
                <a:ea typeface="ＭＳ Ｐゴシック" charset="0"/>
              </a:rPr>
              <a:t>adaptive</a:t>
            </a:r>
            <a:r>
              <a:rPr lang="en-US" b="0" dirty="0">
                <a:solidFill>
                  <a:srgbClr val="FFFFFF"/>
                </a:solidFill>
                <a:latin typeface="Arial" charset="0"/>
                <a:ea typeface="ＭＳ Ｐゴシック" charset="0"/>
              </a:rPr>
              <a:t> </a:t>
            </a:r>
            <a:r>
              <a:rPr lang="en-US" sz="2800" b="0" dirty="0">
                <a:solidFill>
                  <a:srgbClr val="FFFFFF"/>
                </a:solidFill>
                <a:latin typeface="Arial" charset="0"/>
                <a:ea typeface="ＭＳ Ｐゴシック" charset="0"/>
              </a:rPr>
              <a:t>control filters (how?)</a:t>
            </a:r>
          </a:p>
          <a:p>
            <a:pPr marL="457200" lvl="1" indent="0">
              <a:buNone/>
              <a:defRPr/>
            </a:pPr>
            <a:endParaRPr lang="en-US" sz="2800" dirty="0">
              <a:solidFill>
                <a:srgbClr val="CCFF66"/>
              </a:solidFill>
              <a:latin typeface="Arial" charset="0"/>
              <a:ea typeface="ＭＳ Ｐゴシック" charset="0"/>
            </a:endParaRPr>
          </a:p>
        </p:txBody>
      </p:sp>
    </p:spTree>
    <p:extLst>
      <p:ext uri="{BB962C8B-B14F-4D97-AF65-F5344CB8AC3E}">
        <p14:creationId xmlns:p14="http://schemas.microsoft.com/office/powerpoint/2010/main" val="330351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rPr>
              <a:t>Basics - Signal model</a:t>
            </a:r>
            <a:endParaRPr lang="en-US" dirty="0"/>
          </a:p>
        </p:txBody>
      </p:sp>
      <p:sp>
        <p:nvSpPr>
          <p:cNvPr id="3" name="Content Placeholder 2"/>
          <p:cNvSpPr>
            <a:spLocks noGrp="1"/>
          </p:cNvSpPr>
          <p:nvPr>
            <p:ph idx="1"/>
          </p:nvPr>
        </p:nvSpPr>
        <p:spPr/>
        <p:txBody>
          <a:bodyPr/>
          <a:lstStyle/>
          <a:p>
            <a:r>
              <a:rPr lang="sv-SE" sz="2400" b="0" dirty="0"/>
              <a:t>Sound </a:t>
            </a:r>
            <a:r>
              <a:rPr lang="sv-SE" sz="2400" b="0" dirty="0" err="1"/>
              <a:t>pressure</a:t>
            </a:r>
            <a:r>
              <a:rPr lang="sv-SE" sz="2400" b="0" dirty="0"/>
              <a:t> at a </a:t>
            </a:r>
            <a:r>
              <a:rPr lang="sv-SE" sz="2400" b="0" dirty="0" err="1"/>
              <a:t>control</a:t>
            </a:r>
            <a:r>
              <a:rPr lang="sv-SE" sz="2400" b="0" dirty="0"/>
              <a:t> </a:t>
            </a:r>
            <a:r>
              <a:rPr lang="sv-SE" sz="2400" b="0" dirty="0" err="1"/>
              <a:t>point</a:t>
            </a:r>
            <a:r>
              <a:rPr lang="sv-SE" sz="2400" b="0" dirty="0"/>
              <a:t> </a:t>
            </a:r>
            <a:r>
              <a:rPr lang="sv-SE" sz="2400" b="0" dirty="0" err="1"/>
              <a:t>resulting</a:t>
            </a:r>
            <a:r>
              <a:rPr lang="sv-SE" sz="2400" b="0" dirty="0"/>
              <a:t> from a </a:t>
            </a:r>
            <a:r>
              <a:rPr lang="sv-SE" sz="2400" b="0" dirty="0" err="1"/>
              <a:t>single</a:t>
            </a:r>
            <a:r>
              <a:rPr lang="sv-SE" sz="2400" b="0" dirty="0"/>
              <a:t> </a:t>
            </a:r>
            <a:r>
              <a:rPr lang="sv-SE" sz="2400" b="0" dirty="0" err="1"/>
              <a:t>loudspeaker</a:t>
            </a:r>
            <a:r>
              <a:rPr lang="sv-SE" sz="2400" b="0" dirty="0"/>
              <a:t> is..</a:t>
            </a:r>
          </a:p>
          <a:p>
            <a:endParaRPr lang="sv-SE" b="0" dirty="0"/>
          </a:p>
          <a:p>
            <a:endParaRPr lang="sv-SE" b="0" dirty="0"/>
          </a:p>
          <a:p>
            <a:endParaRPr lang="sv-SE" b="0" dirty="0"/>
          </a:p>
          <a:p>
            <a:pPr marL="0" indent="0">
              <a:buNone/>
            </a:pPr>
            <a:endParaRPr lang="sv-SE" b="0" dirty="0"/>
          </a:p>
          <a:p>
            <a:r>
              <a:rPr lang="en-US" sz="2400" b="0" dirty="0"/>
              <a:t>Loudspeaker signal is reference/input signal filtered by control filter</a:t>
            </a:r>
          </a:p>
          <a:p>
            <a:pPr marL="0" indent="0">
              <a:buNone/>
            </a:pPr>
            <a:endParaRPr lang="en-US" b="0" dirty="0"/>
          </a:p>
          <a:p>
            <a:pPr marL="0" indent="0">
              <a:buNone/>
            </a:pPr>
            <a:endParaRPr lang="en-US" b="0" dirty="0"/>
          </a:p>
        </p:txBody>
      </p:sp>
      <p:pic>
        <p:nvPicPr>
          <p:cNvPr id="10" name="Picture 9"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y(n) = w * x(n)&#10;\]&#10;&#10;\end{document}" title="IguanaTex Bitmap Display">
            <a:extLst>
              <a:ext uri="{FF2B5EF4-FFF2-40B4-BE49-F238E27FC236}">
                <a16:creationId xmlns:a16="http://schemas.microsoft.com/office/drawing/2014/main" id="{E1744944-66F0-4966-AF83-BB97DE98D8A5}"/>
              </a:ext>
            </a:extLst>
          </p:cNvPr>
          <p:cNvPicPr>
            <a:picLocks noChangeAspect="1"/>
          </p:cNvPicPr>
          <p:nvPr>
            <p:custDataLst>
              <p:tags r:id="rId1"/>
            </p:custDataLst>
          </p:nvPr>
        </p:nvPicPr>
        <p:blipFill>
          <a:blip r:embed="rId4"/>
          <a:stretch>
            <a:fillRect/>
          </a:stretch>
        </p:blipFill>
        <p:spPr>
          <a:xfrm>
            <a:off x="1259632" y="5085184"/>
            <a:ext cx="3116134" cy="461178"/>
          </a:xfrm>
          <a:prstGeom prst="rect">
            <a:avLst/>
          </a:prstGeom>
          <a:solidFill>
            <a:srgbClr val="FFFFFF"/>
          </a:solidFill>
        </p:spPr>
      </p:pic>
      <p:grpSp>
        <p:nvGrpSpPr>
          <p:cNvPr id="17" name="Group 16"/>
          <p:cNvGrpSpPr/>
          <p:nvPr/>
        </p:nvGrpSpPr>
        <p:grpSpPr>
          <a:xfrm>
            <a:off x="1187624" y="2276872"/>
            <a:ext cx="5476823" cy="1651311"/>
            <a:chOff x="827584" y="2002424"/>
            <a:chExt cx="5476823" cy="1651311"/>
          </a:xfrm>
        </p:grpSpPr>
        <p:sp>
          <p:nvSpPr>
            <p:cNvPr id="18" name="TextBox 17">
              <a:extLst>
                <a:ext uri="{FF2B5EF4-FFF2-40B4-BE49-F238E27FC236}">
                  <a16:creationId xmlns:a16="http://schemas.microsoft.com/office/drawing/2014/main" id="{4BF47CD1-5FEA-4467-AA27-3C1EC715D75B}"/>
                </a:ext>
              </a:extLst>
            </p:cNvPr>
            <p:cNvSpPr txBox="1"/>
            <p:nvPr/>
          </p:nvSpPr>
          <p:spPr>
            <a:xfrm>
              <a:off x="3352079" y="2680818"/>
              <a:ext cx="2952328" cy="307777"/>
            </a:xfrm>
            <a:prstGeom prst="rect">
              <a:avLst/>
            </a:prstGeom>
            <a:noFill/>
          </p:spPr>
          <p:txBody>
            <a:bodyPr wrap="square" rtlCol="0">
              <a:spAutoFit/>
            </a:bodyPr>
            <a:lstStyle/>
            <a:p>
              <a:pPr algn="l"/>
              <a:r>
                <a:rPr lang="sv-SE" sz="1400" b="0" dirty="0" err="1">
                  <a:solidFill>
                    <a:srgbClr val="FFFFFF"/>
                  </a:solidFill>
                </a:rPr>
                <a:t>Loudspeaker</a:t>
              </a:r>
              <a:r>
                <a:rPr lang="sv-SE" sz="1400" b="0" dirty="0">
                  <a:solidFill>
                    <a:srgbClr val="FFFFFF"/>
                  </a:solidFill>
                </a:rPr>
                <a:t> signal </a:t>
              </a:r>
            </a:p>
          </p:txBody>
        </p:sp>
        <p:grpSp>
          <p:nvGrpSpPr>
            <p:cNvPr id="19" name="Group 18"/>
            <p:cNvGrpSpPr/>
            <p:nvPr/>
          </p:nvGrpSpPr>
          <p:grpSpPr>
            <a:xfrm>
              <a:off x="827584" y="2002424"/>
              <a:ext cx="4489015" cy="1651311"/>
              <a:chOff x="827584" y="2002424"/>
              <a:chExt cx="4489015" cy="1651311"/>
            </a:xfrm>
          </p:grpSpPr>
          <p:pic>
            <p:nvPicPr>
              <p:cNvPr id="20" name="Picture 19"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n) = h * y(n)&#10;\]&#10;&#10;\end{document}" title="IguanaTex Bitmap Display">
                <a:extLst>
                  <a:ext uri="{FF2B5EF4-FFF2-40B4-BE49-F238E27FC236}">
                    <a16:creationId xmlns:a16="http://schemas.microsoft.com/office/drawing/2014/main" id="{23021A9A-F0D7-440B-B864-CE53F7995E57}"/>
                  </a:ext>
                </a:extLst>
              </p:cNvPr>
              <p:cNvPicPr>
                <a:picLocks noChangeAspect="1"/>
              </p:cNvPicPr>
              <p:nvPr>
                <p:custDataLst>
                  <p:tags r:id="rId2"/>
                </p:custDataLst>
              </p:nvPr>
            </p:nvPicPr>
            <p:blipFill>
              <a:blip r:embed="rId5"/>
              <a:stretch>
                <a:fillRect/>
              </a:stretch>
            </p:blipFill>
            <p:spPr>
              <a:xfrm>
                <a:off x="913682" y="2002424"/>
                <a:ext cx="3019357" cy="463932"/>
              </a:xfrm>
              <a:prstGeom prst="rect">
                <a:avLst/>
              </a:prstGeom>
              <a:solidFill>
                <a:srgbClr val="FFFFFF"/>
              </a:solidFill>
              <a:ln>
                <a:solidFill>
                  <a:srgbClr val="D9D9D9"/>
                </a:solidFill>
              </a:ln>
            </p:spPr>
          </p:pic>
          <p:sp>
            <p:nvSpPr>
              <p:cNvPr id="21" name="TextBox 20">
                <a:extLst>
                  <a:ext uri="{FF2B5EF4-FFF2-40B4-BE49-F238E27FC236}">
                    <a16:creationId xmlns:a16="http://schemas.microsoft.com/office/drawing/2014/main" id="{1ED1E649-00DD-4068-A46E-3B6F5B0F05E5}"/>
                  </a:ext>
                </a:extLst>
              </p:cNvPr>
              <p:cNvSpPr txBox="1"/>
              <p:nvPr/>
            </p:nvSpPr>
            <p:spPr>
              <a:xfrm>
                <a:off x="1497276" y="2690375"/>
                <a:ext cx="2448272" cy="307777"/>
              </a:xfrm>
              <a:prstGeom prst="rect">
                <a:avLst/>
              </a:prstGeom>
              <a:noFill/>
            </p:spPr>
            <p:txBody>
              <a:bodyPr wrap="square" rtlCol="0">
                <a:spAutoFit/>
              </a:bodyPr>
              <a:lstStyle/>
              <a:p>
                <a:pPr algn="l"/>
                <a:r>
                  <a:rPr lang="sv-SE" sz="1400" b="0" dirty="0" err="1"/>
                  <a:t>Acoustic</a:t>
                </a:r>
                <a:r>
                  <a:rPr lang="sv-SE" sz="1400" b="0" dirty="0"/>
                  <a:t> </a:t>
                </a:r>
                <a:r>
                  <a:rPr lang="sv-SE" sz="1400" b="0" dirty="0" err="1"/>
                  <a:t>path</a:t>
                </a:r>
                <a:r>
                  <a:rPr lang="sv-SE" sz="1400" b="0" dirty="0"/>
                  <a:t> </a:t>
                </a:r>
              </a:p>
            </p:txBody>
          </p:sp>
          <p:cxnSp>
            <p:nvCxnSpPr>
              <p:cNvPr id="22" name="Straight Connector 21">
                <a:extLst>
                  <a:ext uri="{FF2B5EF4-FFF2-40B4-BE49-F238E27FC236}">
                    <a16:creationId xmlns:a16="http://schemas.microsoft.com/office/drawing/2014/main" id="{CCB48B72-F2A4-40AE-B7D1-6F4918EF2E70}"/>
                  </a:ext>
                </a:extLst>
              </p:cNvPr>
              <p:cNvCxnSpPr>
                <a:cxnSpLocks/>
              </p:cNvCxnSpPr>
              <p:nvPr/>
            </p:nvCxnSpPr>
            <p:spPr bwMode="auto">
              <a:xfrm flipV="1">
                <a:off x="2238366" y="2471873"/>
                <a:ext cx="216024" cy="237047"/>
              </a:xfrm>
              <a:prstGeom prst="line">
                <a:avLst/>
              </a:prstGeom>
              <a:ln>
                <a:solidFill>
                  <a:srgbClr val="D9D9D9"/>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cxnSp>
            <p:nvCxnSpPr>
              <p:cNvPr id="23" name="Straight Connector 22">
                <a:extLst>
                  <a:ext uri="{FF2B5EF4-FFF2-40B4-BE49-F238E27FC236}">
                    <a16:creationId xmlns:a16="http://schemas.microsoft.com/office/drawing/2014/main" id="{E9BD56CB-7AF1-4D85-A9E4-1119FA9406F7}"/>
                  </a:ext>
                </a:extLst>
              </p:cNvPr>
              <p:cNvCxnSpPr>
                <a:cxnSpLocks/>
              </p:cNvCxnSpPr>
              <p:nvPr/>
            </p:nvCxnSpPr>
            <p:spPr bwMode="auto">
              <a:xfrm flipH="1" flipV="1">
                <a:off x="3275856" y="2505815"/>
                <a:ext cx="248024" cy="203105"/>
              </a:xfrm>
              <a:prstGeom prst="line">
                <a:avLst/>
              </a:prstGeom>
              <a:ln>
                <a:solidFill>
                  <a:srgbClr val="D9D9D9"/>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sp>
            <p:nvSpPr>
              <p:cNvPr id="24" name="TextBox 23">
                <a:extLst>
                  <a:ext uri="{FF2B5EF4-FFF2-40B4-BE49-F238E27FC236}">
                    <a16:creationId xmlns:a16="http://schemas.microsoft.com/office/drawing/2014/main" id="{FE83E6BC-6F51-4031-8EBA-6DB307A1C319}"/>
                  </a:ext>
                </a:extLst>
              </p:cNvPr>
              <p:cNvSpPr txBox="1"/>
              <p:nvPr/>
            </p:nvSpPr>
            <p:spPr>
              <a:xfrm>
                <a:off x="827584" y="3068960"/>
                <a:ext cx="4489015" cy="584775"/>
              </a:xfrm>
              <a:prstGeom prst="rect">
                <a:avLst/>
              </a:prstGeom>
              <a:noFill/>
            </p:spPr>
            <p:txBody>
              <a:bodyPr wrap="square" rtlCol="0">
                <a:spAutoFit/>
              </a:bodyPr>
              <a:lstStyle/>
              <a:p>
                <a:r>
                  <a:rPr lang="sv-SE" sz="1600" b="0" dirty="0" err="1"/>
                  <a:t>Acoustic</a:t>
                </a:r>
                <a:r>
                  <a:rPr lang="sv-SE" sz="1600" b="0" dirty="0"/>
                  <a:t> </a:t>
                </a:r>
                <a:r>
                  <a:rPr lang="sv-SE" sz="1600" b="0" dirty="0" err="1"/>
                  <a:t>path</a:t>
                </a:r>
                <a:r>
                  <a:rPr lang="sv-SE" sz="1600" b="0" dirty="0"/>
                  <a:t> is </a:t>
                </a:r>
                <a:r>
                  <a:rPr lang="sv-SE" sz="1600" b="0" dirty="0" err="1"/>
                  <a:t>generally</a:t>
                </a:r>
                <a:r>
                  <a:rPr lang="sv-SE" sz="1600" b="0" dirty="0"/>
                  <a:t> </a:t>
                </a:r>
                <a:r>
                  <a:rPr lang="sv-SE" sz="1600" b="0" dirty="0" err="1"/>
                  <a:t>modelled</a:t>
                </a:r>
                <a:r>
                  <a:rPr lang="sv-SE" sz="1600" b="0" dirty="0"/>
                  <a:t> as a </a:t>
                </a:r>
                <a:r>
                  <a:rPr lang="sv-SE" sz="1600" b="0" dirty="0" err="1"/>
                  <a:t>linear</a:t>
                </a:r>
                <a:r>
                  <a:rPr lang="sv-SE" sz="1600" b="0" dirty="0"/>
                  <a:t> </a:t>
                </a:r>
                <a:r>
                  <a:rPr lang="sv-SE" sz="1600" b="0" dirty="0" err="1"/>
                  <a:t>finite</a:t>
                </a:r>
                <a:r>
                  <a:rPr lang="sv-SE" sz="1600" b="0" dirty="0"/>
                  <a:t> </a:t>
                </a:r>
                <a:r>
                  <a:rPr lang="sv-SE" sz="1600" b="0" dirty="0" err="1"/>
                  <a:t>impulse</a:t>
                </a:r>
                <a:r>
                  <a:rPr lang="sv-SE" sz="1600" b="0" dirty="0"/>
                  <a:t> </a:t>
                </a:r>
                <a:r>
                  <a:rPr lang="sv-SE" sz="1600" b="0" dirty="0" err="1"/>
                  <a:t>response</a:t>
                </a:r>
                <a:r>
                  <a:rPr lang="sv-SE" sz="1600" b="0" dirty="0"/>
                  <a:t> filter</a:t>
                </a:r>
              </a:p>
            </p:txBody>
          </p:sp>
        </p:grpSp>
      </p:grpSp>
      <p:grpSp>
        <p:nvGrpSpPr>
          <p:cNvPr id="25" name="Group 24"/>
          <p:cNvGrpSpPr/>
          <p:nvPr/>
        </p:nvGrpSpPr>
        <p:grpSpPr>
          <a:xfrm>
            <a:off x="1907704" y="5517232"/>
            <a:ext cx="4807131" cy="526279"/>
            <a:chOff x="1497276" y="2471873"/>
            <a:chExt cx="4807131" cy="526279"/>
          </a:xfrm>
        </p:grpSpPr>
        <p:sp>
          <p:nvSpPr>
            <p:cNvPr id="26" name="TextBox 25">
              <a:extLst>
                <a:ext uri="{FF2B5EF4-FFF2-40B4-BE49-F238E27FC236}">
                  <a16:creationId xmlns:a16="http://schemas.microsoft.com/office/drawing/2014/main" id="{4BF47CD1-5FEA-4467-AA27-3C1EC715D75B}"/>
                </a:ext>
              </a:extLst>
            </p:cNvPr>
            <p:cNvSpPr txBox="1"/>
            <p:nvPr/>
          </p:nvSpPr>
          <p:spPr>
            <a:xfrm>
              <a:off x="3352079" y="2680818"/>
              <a:ext cx="2952328" cy="307777"/>
            </a:xfrm>
            <a:prstGeom prst="rect">
              <a:avLst/>
            </a:prstGeom>
            <a:noFill/>
          </p:spPr>
          <p:txBody>
            <a:bodyPr wrap="square" rtlCol="0">
              <a:spAutoFit/>
            </a:bodyPr>
            <a:lstStyle/>
            <a:p>
              <a:pPr algn="l"/>
              <a:r>
                <a:rPr lang="sv-SE" sz="1400" b="0" dirty="0" err="1">
                  <a:solidFill>
                    <a:srgbClr val="FFFFFF"/>
                  </a:solidFill>
                </a:rPr>
                <a:t>Reference</a:t>
              </a:r>
              <a:r>
                <a:rPr lang="sv-SE" sz="1400" b="0" dirty="0">
                  <a:solidFill>
                    <a:srgbClr val="FFFFFF"/>
                  </a:solidFill>
                </a:rPr>
                <a:t> signal </a:t>
              </a:r>
            </a:p>
          </p:txBody>
        </p:sp>
        <p:grpSp>
          <p:nvGrpSpPr>
            <p:cNvPr id="27" name="Group 26"/>
            <p:cNvGrpSpPr/>
            <p:nvPr/>
          </p:nvGrpSpPr>
          <p:grpSpPr>
            <a:xfrm>
              <a:off x="1497276" y="2471873"/>
              <a:ext cx="2448272" cy="526279"/>
              <a:chOff x="1497276" y="2471873"/>
              <a:chExt cx="2448272" cy="526279"/>
            </a:xfrm>
          </p:grpSpPr>
          <p:sp>
            <p:nvSpPr>
              <p:cNvPr id="29" name="TextBox 28">
                <a:extLst>
                  <a:ext uri="{FF2B5EF4-FFF2-40B4-BE49-F238E27FC236}">
                    <a16:creationId xmlns:a16="http://schemas.microsoft.com/office/drawing/2014/main" id="{1ED1E649-00DD-4068-A46E-3B6F5B0F05E5}"/>
                  </a:ext>
                </a:extLst>
              </p:cNvPr>
              <p:cNvSpPr txBox="1"/>
              <p:nvPr/>
            </p:nvSpPr>
            <p:spPr>
              <a:xfrm>
                <a:off x="1497276" y="2690375"/>
                <a:ext cx="2448272" cy="307777"/>
              </a:xfrm>
              <a:prstGeom prst="rect">
                <a:avLst/>
              </a:prstGeom>
              <a:noFill/>
            </p:spPr>
            <p:txBody>
              <a:bodyPr wrap="square" rtlCol="0">
                <a:spAutoFit/>
              </a:bodyPr>
              <a:lstStyle/>
              <a:p>
                <a:pPr algn="l"/>
                <a:r>
                  <a:rPr lang="sv-SE" sz="1400" b="0" dirty="0">
                    <a:solidFill>
                      <a:srgbClr val="FFFFFF"/>
                    </a:solidFill>
                  </a:rPr>
                  <a:t>Control filter </a:t>
                </a:r>
              </a:p>
            </p:txBody>
          </p:sp>
          <p:cxnSp>
            <p:nvCxnSpPr>
              <p:cNvPr id="30" name="Straight Connector 29">
                <a:extLst>
                  <a:ext uri="{FF2B5EF4-FFF2-40B4-BE49-F238E27FC236}">
                    <a16:creationId xmlns:a16="http://schemas.microsoft.com/office/drawing/2014/main" id="{CCB48B72-F2A4-40AE-B7D1-6F4918EF2E70}"/>
                  </a:ext>
                </a:extLst>
              </p:cNvPr>
              <p:cNvCxnSpPr>
                <a:cxnSpLocks/>
              </p:cNvCxnSpPr>
              <p:nvPr/>
            </p:nvCxnSpPr>
            <p:spPr bwMode="auto">
              <a:xfrm flipV="1">
                <a:off x="2238366" y="2471873"/>
                <a:ext cx="216024" cy="237047"/>
              </a:xfrm>
              <a:prstGeom prst="line">
                <a:avLst/>
              </a:prstGeom>
              <a:ln>
                <a:solidFill>
                  <a:srgbClr val="D9D9D9"/>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cxnSp>
            <p:nvCxnSpPr>
              <p:cNvPr id="31" name="Straight Connector 30">
                <a:extLst>
                  <a:ext uri="{FF2B5EF4-FFF2-40B4-BE49-F238E27FC236}">
                    <a16:creationId xmlns:a16="http://schemas.microsoft.com/office/drawing/2014/main" id="{E9BD56CB-7AF1-4D85-A9E4-1119FA9406F7}"/>
                  </a:ext>
                </a:extLst>
              </p:cNvPr>
              <p:cNvCxnSpPr>
                <a:cxnSpLocks/>
              </p:cNvCxnSpPr>
              <p:nvPr/>
            </p:nvCxnSpPr>
            <p:spPr bwMode="auto">
              <a:xfrm flipH="1" flipV="1">
                <a:off x="3275856" y="2505815"/>
                <a:ext cx="248024" cy="203105"/>
              </a:xfrm>
              <a:prstGeom prst="line">
                <a:avLst/>
              </a:prstGeom>
              <a:ln>
                <a:solidFill>
                  <a:srgbClr val="D9D9D9"/>
                </a:solidFill>
                <a:headEnd type="none" w="sm" len="sm"/>
                <a:tailEnd type="none" w="sm" len="sm"/>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accent3"/>
              </a:lnRef>
              <a:fillRef idx="0">
                <a:schemeClr val="accent3"/>
              </a:fillRef>
              <a:effectRef idx="1">
                <a:schemeClr val="accent3"/>
              </a:effectRef>
              <a:fontRef idx="minor">
                <a:schemeClr val="tx1"/>
              </a:fontRef>
            </p:style>
          </p:cxnSp>
        </p:grpSp>
      </p:grpSp>
    </p:spTree>
    <p:extLst>
      <p:ext uri="{BB962C8B-B14F-4D97-AF65-F5344CB8AC3E}">
        <p14:creationId xmlns:p14="http://schemas.microsoft.com/office/powerpoint/2010/main" val="182352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rPr>
              <a:t>Basics - Signal model</a:t>
            </a:r>
            <a:endParaRPr lang="en-US" dirty="0"/>
          </a:p>
        </p:txBody>
      </p:sp>
      <p:sp>
        <p:nvSpPr>
          <p:cNvPr id="3" name="Content Placeholder 2"/>
          <p:cNvSpPr>
            <a:spLocks noGrp="1"/>
          </p:cNvSpPr>
          <p:nvPr>
            <p:ph idx="1"/>
          </p:nvPr>
        </p:nvSpPr>
        <p:spPr/>
        <p:txBody>
          <a:bodyPr/>
          <a:lstStyle/>
          <a:p>
            <a:r>
              <a:rPr lang="sv-SE" sz="2400" b="0" dirty="0"/>
              <a:t>Matrix form:      </a:t>
            </a:r>
            <a:r>
              <a:rPr lang="sv-SE" sz="2400" dirty="0"/>
              <a:t>w </a:t>
            </a:r>
            <a:r>
              <a:rPr lang="sv-SE" sz="2400" b="0" dirty="0"/>
              <a:t>and </a:t>
            </a:r>
            <a:r>
              <a:rPr lang="sv-SE" sz="2400" dirty="0"/>
              <a:t>h </a:t>
            </a:r>
            <a:r>
              <a:rPr lang="sv-SE" sz="2400" b="0" dirty="0" err="1"/>
              <a:t>commute</a:t>
            </a:r>
            <a:r>
              <a:rPr lang="sv-SE" sz="2400" b="0" dirty="0"/>
              <a:t> </a:t>
            </a:r>
            <a:r>
              <a:rPr lang="sv-SE" sz="2400" b="0" dirty="0" err="1"/>
              <a:t>if</a:t>
            </a:r>
            <a:r>
              <a:rPr lang="sv-SE" sz="2400" b="0" dirty="0"/>
              <a:t> </a:t>
            </a:r>
            <a:r>
              <a:rPr lang="sv-SE" sz="2400" b="0" dirty="0" err="1"/>
              <a:t>time</a:t>
            </a:r>
            <a:r>
              <a:rPr lang="sv-SE" sz="2400" b="0" dirty="0"/>
              <a:t>-invariant</a:t>
            </a:r>
          </a:p>
          <a:p>
            <a:endParaRPr lang="sv-SE" b="0" dirty="0"/>
          </a:p>
          <a:p>
            <a:endParaRPr lang="sv-SE" b="0" dirty="0"/>
          </a:p>
          <a:p>
            <a:endParaRPr lang="sv-SE" b="0" dirty="0"/>
          </a:p>
          <a:p>
            <a:pPr marL="0" indent="0">
              <a:buNone/>
            </a:pPr>
            <a:endParaRPr lang="sv-SE" b="0" dirty="0"/>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p:txBody>
      </p:sp>
      <p:graphicFrame>
        <p:nvGraphicFramePr>
          <p:cNvPr id="28" name="Object 42"/>
          <p:cNvGraphicFramePr>
            <a:graphicFrameLocks noChangeAspect="1"/>
          </p:cNvGraphicFramePr>
          <p:nvPr>
            <p:extLst>
              <p:ext uri="{D42A27DB-BD31-4B8C-83A1-F6EECF244321}">
                <p14:modId xmlns:p14="http://schemas.microsoft.com/office/powerpoint/2010/main" val="2432939101"/>
              </p:ext>
            </p:extLst>
          </p:nvPr>
        </p:nvGraphicFramePr>
        <p:xfrm>
          <a:off x="611560" y="1844824"/>
          <a:ext cx="3744416" cy="4176713"/>
        </p:xfrm>
        <a:graphic>
          <a:graphicData uri="http://schemas.openxmlformats.org/presentationml/2006/ole">
            <mc:AlternateContent xmlns:mc="http://schemas.openxmlformats.org/markup-compatibility/2006">
              <mc:Choice xmlns:v="urn:schemas-microsoft-com:vml" Requires="v">
                <p:oleObj name="Equation" r:id="rId2" imgW="2260600" imgH="2324100" progId="Equation.3">
                  <p:embed/>
                </p:oleObj>
              </mc:Choice>
              <mc:Fallback>
                <p:oleObj name="Equation" r:id="rId2" imgW="2260600" imgH="2324100" progId="Equation.3">
                  <p:embed/>
                  <p:pic>
                    <p:nvPicPr>
                      <p:cNvPr id="0" name=""/>
                      <p:cNvPicPr>
                        <a:picLocks noChangeAspect="1" noChangeArrowheads="1"/>
                      </p:cNvPicPr>
                      <p:nvPr/>
                    </p:nvPicPr>
                    <p:blipFill>
                      <a:blip r:embed="rId3"/>
                      <a:srcRect/>
                      <a:stretch>
                        <a:fillRect/>
                      </a:stretch>
                    </p:blipFill>
                    <p:spPr bwMode="auto">
                      <a:xfrm>
                        <a:off x="611560" y="1844824"/>
                        <a:ext cx="3744416" cy="4176713"/>
                      </a:xfrm>
                      <a:prstGeom prst="rect">
                        <a:avLst/>
                      </a:prstGeom>
                      <a:solidFill>
                        <a:srgbClr val="FFFF66"/>
                      </a:solidFill>
                      <a:ln>
                        <a:noFill/>
                      </a:ln>
                    </p:spPr>
                  </p:pic>
                </p:oleObj>
              </mc:Fallback>
            </mc:AlternateContent>
          </a:graphicData>
        </a:graphic>
      </p:graphicFrame>
      <p:graphicFrame>
        <p:nvGraphicFramePr>
          <p:cNvPr id="32" name="Object 42"/>
          <p:cNvGraphicFramePr>
            <a:graphicFrameLocks noChangeAspect="1"/>
          </p:cNvGraphicFramePr>
          <p:nvPr>
            <p:extLst>
              <p:ext uri="{D42A27DB-BD31-4B8C-83A1-F6EECF244321}">
                <p14:modId xmlns:p14="http://schemas.microsoft.com/office/powerpoint/2010/main" val="1426865149"/>
              </p:ext>
            </p:extLst>
          </p:nvPr>
        </p:nvGraphicFramePr>
        <p:xfrm>
          <a:off x="5004048" y="1844675"/>
          <a:ext cx="3743200" cy="4176713"/>
        </p:xfrm>
        <a:graphic>
          <a:graphicData uri="http://schemas.openxmlformats.org/presentationml/2006/ole">
            <mc:AlternateContent xmlns:mc="http://schemas.openxmlformats.org/markup-compatibility/2006">
              <mc:Choice xmlns:v="urn:schemas-microsoft-com:vml" Requires="v">
                <p:oleObj name="Equation" r:id="rId4" imgW="2159000" imgH="2324100" progId="Equation.3">
                  <p:embed/>
                </p:oleObj>
              </mc:Choice>
              <mc:Fallback>
                <p:oleObj name="Equation" r:id="rId4" imgW="2159000" imgH="2324100" progId="Equation.3">
                  <p:embed/>
                  <p:pic>
                    <p:nvPicPr>
                      <p:cNvPr id="0" name=""/>
                      <p:cNvPicPr>
                        <a:picLocks noChangeAspect="1" noChangeArrowheads="1"/>
                      </p:cNvPicPr>
                      <p:nvPr/>
                    </p:nvPicPr>
                    <p:blipFill>
                      <a:blip r:embed="rId5"/>
                      <a:srcRect/>
                      <a:stretch>
                        <a:fillRect/>
                      </a:stretch>
                    </p:blipFill>
                    <p:spPr bwMode="auto">
                      <a:xfrm>
                        <a:off x="5004048" y="1844675"/>
                        <a:ext cx="3743200" cy="4176713"/>
                      </a:xfrm>
                      <a:prstGeom prst="rect">
                        <a:avLst/>
                      </a:prstGeom>
                      <a:solidFill>
                        <a:srgbClr val="FFFF66"/>
                      </a:solidFill>
                      <a:ln>
                        <a:noFill/>
                      </a:ln>
                    </p:spPr>
                  </p:pic>
                </p:oleObj>
              </mc:Fallback>
            </mc:AlternateContent>
          </a:graphicData>
        </a:graphic>
      </p:graphicFrame>
      <p:sp>
        <p:nvSpPr>
          <p:cNvPr id="4" name="Right Arrow 3"/>
          <p:cNvSpPr/>
          <p:nvPr/>
        </p:nvSpPr>
        <p:spPr bwMode="auto">
          <a:xfrm>
            <a:off x="4499992" y="3573016"/>
            <a:ext cx="360040" cy="720080"/>
          </a:xfrm>
          <a:prstGeom prst="rightArrow">
            <a:avLst/>
          </a:prstGeom>
          <a:solidFill>
            <a:srgbClr val="D9D9D9"/>
          </a:solidFill>
          <a:ln w="12700" cap="flat" cmpd="sng" algn="ctr">
            <a:solidFill>
              <a:srgbClr val="D9D9D9"/>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sp>
        <p:nvSpPr>
          <p:cNvPr id="5" name="Rectangle 4"/>
          <p:cNvSpPr/>
          <p:nvPr/>
        </p:nvSpPr>
        <p:spPr bwMode="auto">
          <a:xfrm>
            <a:off x="4788024" y="5517232"/>
            <a:ext cx="2160240" cy="648072"/>
          </a:xfrm>
          <a:prstGeom prst="rect">
            <a:avLst/>
          </a:prstGeom>
          <a:solidFill>
            <a:schemeClr val="accent1">
              <a:alpha val="25000"/>
            </a:schemeClr>
          </a:solidFill>
          <a:ln w="38100" cap="flat" cmpd="sng" algn="ctr">
            <a:solidFill>
              <a:srgbClr val="D9D9D9"/>
            </a:solidFill>
            <a:prstDash val="solid"/>
            <a:round/>
            <a:headEnd type="none" w="sm" len="sm"/>
            <a:tailEnd type="none" w="sm" len="sm"/>
          </a:ln>
          <a:effectLst/>
        </p:spPr>
        <p:txBody>
          <a:bodyPr vert="horz" wrap="none" lIns="92075" tIns="46038" rIns="92075" bIns="46038"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a typeface="ＭＳ Ｐゴシック" charset="0"/>
            </a:endParaRPr>
          </a:p>
        </p:txBody>
      </p:sp>
      <p:cxnSp>
        <p:nvCxnSpPr>
          <p:cNvPr id="7" name="Straight Arrow Connector 6"/>
          <p:cNvCxnSpPr/>
          <p:nvPr/>
        </p:nvCxnSpPr>
        <p:spPr bwMode="auto">
          <a:xfrm>
            <a:off x="4644008" y="1628800"/>
            <a:ext cx="0" cy="1800200"/>
          </a:xfrm>
          <a:prstGeom prst="straightConnector1">
            <a:avLst/>
          </a:prstGeom>
          <a:solidFill>
            <a:schemeClr val="accent1"/>
          </a:solidFill>
          <a:ln w="12700" cap="flat" cmpd="sng" algn="ctr">
            <a:solidFill>
              <a:srgbClr val="D9D9D9"/>
            </a:solidFill>
            <a:prstDash val="solid"/>
            <a:round/>
            <a:headEnd type="none" w="sm" len="sm"/>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 name="Straight Connector 8"/>
          <p:cNvCxnSpPr/>
          <p:nvPr/>
        </p:nvCxnSpPr>
        <p:spPr bwMode="auto">
          <a:xfrm>
            <a:off x="4067944" y="1628800"/>
            <a:ext cx="1152128" cy="0"/>
          </a:xfrm>
          <a:prstGeom prst="line">
            <a:avLst/>
          </a:prstGeom>
          <a:solidFill>
            <a:schemeClr val="accent1"/>
          </a:solidFill>
          <a:ln w="12700"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6804248" y="5682734"/>
            <a:ext cx="2095445" cy="338554"/>
          </a:xfrm>
          <a:prstGeom prst="rect">
            <a:avLst/>
          </a:prstGeom>
          <a:solidFill>
            <a:srgbClr val="FFFFFF"/>
          </a:solidFill>
        </p:spPr>
        <p:txBody>
          <a:bodyPr wrap="none" rtlCol="0">
            <a:spAutoFit/>
          </a:bodyPr>
          <a:lstStyle/>
          <a:p>
            <a:r>
              <a:rPr lang="en-US" sz="1600" b="0" dirty="0">
                <a:solidFill>
                  <a:schemeClr val="tx1"/>
                </a:solidFill>
              </a:rPr>
              <a:t>= linear function of </a:t>
            </a:r>
            <a:r>
              <a:rPr lang="en-US" sz="1600" dirty="0">
                <a:solidFill>
                  <a:schemeClr val="tx1"/>
                </a:solidFill>
              </a:rPr>
              <a:t>w</a:t>
            </a:r>
            <a:endParaRPr lang="en-US" sz="1600" b="0" dirty="0">
              <a:solidFill>
                <a:schemeClr val="tx1"/>
              </a:solidFill>
            </a:endParaRPr>
          </a:p>
        </p:txBody>
      </p:sp>
    </p:spTree>
    <p:extLst>
      <p:ext uri="{BB962C8B-B14F-4D97-AF65-F5344CB8AC3E}">
        <p14:creationId xmlns:p14="http://schemas.microsoft.com/office/powerpoint/2010/main" val="103770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field control - </a:t>
            </a:r>
            <a:r>
              <a:rPr lang="en-US" dirty="0">
                <a:cs typeface="+mj-cs"/>
              </a:rPr>
              <a:t>Outline</a:t>
            </a:r>
          </a:p>
        </p:txBody>
      </p:sp>
      <p:pic>
        <p:nvPicPr>
          <p:cNvPr id="2" name="Picture 1" descr="silentium-anc-system.jp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073363" y="3501008"/>
            <a:ext cx="3849237" cy="2539106"/>
          </a:xfrm>
          <a:prstGeom prst="rect">
            <a:avLst/>
          </a:prstGeom>
        </p:spPr>
      </p:pic>
      <p:pic>
        <p:nvPicPr>
          <p:cNvPr id="3" name="Picture 2" descr="Infotainment_02_d061eb18-0fac-4cd2-8cc2-413594b4fe3b-prv.jpg"/>
          <p:cNvPicPr>
            <a:picLocks noChangeAspect="1"/>
          </p:cNvPicPr>
          <p:nvPr/>
        </p:nvPicPr>
        <p:blipFill>
          <a:blip r:embed="rId3">
            <a:alphaModFix amt="47000"/>
            <a:extLst>
              <a:ext uri="{28A0092B-C50C-407E-A947-70E740481C1C}">
                <a14:useLocalDpi xmlns:a14="http://schemas.microsoft.com/office/drawing/2010/main" val="0"/>
              </a:ext>
            </a:extLst>
          </a:blip>
          <a:stretch>
            <a:fillRect/>
          </a:stretch>
        </p:blipFill>
        <p:spPr>
          <a:xfrm>
            <a:off x="5076056" y="1268760"/>
            <a:ext cx="3897807" cy="2160240"/>
          </a:xfrm>
          <a:prstGeom prst="rect">
            <a:avLst/>
          </a:prstGeom>
        </p:spPr>
      </p:pic>
      <p:sp>
        <p:nvSpPr>
          <p:cNvPr id="4" name="TextBox 3"/>
          <p:cNvSpPr txBox="1"/>
          <p:nvPr/>
        </p:nvSpPr>
        <p:spPr>
          <a:xfrm rot="16200000">
            <a:off x="7701174" y="2156394"/>
            <a:ext cx="2031864" cy="369332"/>
          </a:xfrm>
          <a:prstGeom prst="rect">
            <a:avLst/>
          </a:prstGeom>
          <a:noFill/>
        </p:spPr>
        <p:txBody>
          <a:bodyPr wrap="none" rtlCol="0">
            <a:spAutoFit/>
          </a:bodyPr>
          <a:lstStyle/>
          <a:p>
            <a:r>
              <a:rPr lang="en-US" sz="1800" b="0" dirty="0" err="1"/>
              <a:t>www.harman.com</a:t>
            </a:r>
            <a:endParaRPr lang="en-US" sz="1800" b="0" dirty="0"/>
          </a:p>
        </p:txBody>
      </p:sp>
      <p:sp>
        <p:nvSpPr>
          <p:cNvPr id="7" name="TextBox 6"/>
          <p:cNvSpPr txBox="1"/>
          <p:nvPr/>
        </p:nvSpPr>
        <p:spPr>
          <a:xfrm rot="16200000">
            <a:off x="7637100" y="4620306"/>
            <a:ext cx="2160016" cy="369332"/>
          </a:xfrm>
          <a:prstGeom prst="rect">
            <a:avLst/>
          </a:prstGeom>
          <a:noFill/>
        </p:spPr>
        <p:txBody>
          <a:bodyPr wrap="none" rtlCol="0">
            <a:spAutoFit/>
          </a:bodyPr>
          <a:lstStyle/>
          <a:p>
            <a:r>
              <a:rPr lang="en-US" sz="1800" b="0" dirty="0" err="1"/>
              <a:t>www.silentium.com</a:t>
            </a:r>
            <a:endParaRPr lang="en-US" sz="1800" b="0" dirty="0"/>
          </a:p>
        </p:txBody>
      </p:sp>
      <p:sp>
        <p:nvSpPr>
          <p:cNvPr id="15362" name="Rectangle 3"/>
          <p:cNvSpPr>
            <a:spLocks noGrp="1" noChangeArrowheads="1"/>
          </p:cNvSpPr>
          <p:nvPr>
            <p:ph type="body" idx="1"/>
          </p:nvPr>
        </p:nvSpPr>
        <p:spPr>
          <a:xfrm>
            <a:off x="323850" y="1341438"/>
            <a:ext cx="8496300" cy="5070475"/>
          </a:xfrm>
        </p:spPr>
        <p:txBody>
          <a:bodyPr/>
          <a:lstStyle/>
          <a:p>
            <a:pPr>
              <a:spcBef>
                <a:spcPts val="1872"/>
              </a:spcBef>
              <a:defRPr/>
            </a:pPr>
            <a:r>
              <a:rPr lang="en-US" dirty="0">
                <a:solidFill>
                  <a:schemeClr val="tx1"/>
                </a:solidFill>
                <a:latin typeface="Arial" charset="0"/>
                <a:ea typeface="ＭＳ Ｐゴシック" charset="0"/>
              </a:rPr>
              <a:t>Basics </a:t>
            </a:r>
          </a:p>
          <a:p>
            <a:pPr lvl="1">
              <a:spcBef>
                <a:spcPts val="600"/>
              </a:spcBef>
              <a:defRPr/>
            </a:pPr>
            <a:r>
              <a:rPr lang="en-US" sz="2400" b="0" dirty="0">
                <a:solidFill>
                  <a:schemeClr val="tx1"/>
                </a:solidFill>
                <a:latin typeface="Arial" charset="0"/>
                <a:ea typeface="ＭＳ Ｐゴシック" charset="0"/>
              </a:rPr>
              <a:t>Signal Model</a:t>
            </a:r>
          </a:p>
          <a:p>
            <a:pPr>
              <a:spcBef>
                <a:spcPts val="1872"/>
              </a:spcBef>
              <a:defRPr/>
            </a:pPr>
            <a:r>
              <a:rPr lang="en-US" dirty="0">
                <a:latin typeface="Arial" charset="0"/>
                <a:ea typeface="ＭＳ Ｐゴシック" charset="0"/>
              </a:rPr>
              <a:t>Sound zone control</a:t>
            </a:r>
          </a:p>
          <a:p>
            <a:pPr lvl="1">
              <a:spcBef>
                <a:spcPts val="600"/>
              </a:spcBef>
              <a:defRPr/>
            </a:pPr>
            <a:r>
              <a:rPr lang="en-US" dirty="0">
                <a:latin typeface="Arial" charset="0"/>
                <a:ea typeface="ＭＳ Ｐゴシック" charset="0"/>
              </a:rPr>
              <a:t>Pressure Matching</a:t>
            </a:r>
          </a:p>
          <a:p>
            <a:pPr lvl="1">
              <a:spcBef>
                <a:spcPts val="600"/>
              </a:spcBef>
              <a:defRPr/>
            </a:pPr>
            <a:r>
              <a:rPr lang="en-US" dirty="0">
                <a:latin typeface="Arial" charset="0"/>
                <a:ea typeface="ＭＳ Ｐゴシック" charset="0"/>
              </a:rPr>
              <a:t>Acoustic Contrast Control</a:t>
            </a:r>
          </a:p>
          <a:p>
            <a:pPr>
              <a:spcBef>
                <a:spcPts val="1872"/>
              </a:spcBef>
              <a:defRPr/>
            </a:pPr>
            <a:r>
              <a:rPr lang="en-US" dirty="0">
                <a:solidFill>
                  <a:schemeClr val="tx1"/>
                </a:solidFill>
                <a:latin typeface="Arial" charset="0"/>
                <a:ea typeface="ＭＳ Ｐゴシック" charset="0"/>
              </a:rPr>
              <a:t>Active noise control</a:t>
            </a:r>
          </a:p>
          <a:p>
            <a:pPr lvl="1">
              <a:spcBef>
                <a:spcPts val="600"/>
              </a:spcBef>
              <a:defRPr/>
            </a:pPr>
            <a:r>
              <a:rPr lang="en-US" dirty="0" err="1">
                <a:solidFill>
                  <a:schemeClr val="tx1"/>
                </a:solidFill>
                <a:latin typeface="Arial" charset="0"/>
                <a:ea typeface="ＭＳ Ｐゴシック" charset="0"/>
              </a:rPr>
              <a:t>Feedforward</a:t>
            </a:r>
            <a:r>
              <a:rPr lang="en-US" dirty="0">
                <a:solidFill>
                  <a:schemeClr val="tx1"/>
                </a:solidFill>
                <a:latin typeface="Arial" charset="0"/>
                <a:ea typeface="ＭＳ Ｐゴシック" charset="0"/>
              </a:rPr>
              <a:t> ANC</a:t>
            </a:r>
          </a:p>
          <a:p>
            <a:pPr marL="457200" lvl="1" indent="0">
              <a:spcBef>
                <a:spcPts val="600"/>
              </a:spcBef>
              <a:buNone/>
              <a:defRPr/>
            </a:pPr>
            <a:r>
              <a:rPr lang="en-US" dirty="0">
                <a:solidFill>
                  <a:schemeClr val="tx1"/>
                </a:solidFill>
                <a:latin typeface="Arial" charset="0"/>
                <a:ea typeface="ＭＳ Ｐゴシック" charset="0"/>
              </a:rPr>
              <a:t>    Filtered-x LMS</a:t>
            </a:r>
          </a:p>
          <a:p>
            <a:pPr lvl="1">
              <a:spcBef>
                <a:spcPts val="600"/>
              </a:spcBef>
              <a:defRPr/>
            </a:pPr>
            <a:r>
              <a:rPr lang="en-US" dirty="0">
                <a:solidFill>
                  <a:schemeClr val="tx1"/>
                </a:solidFill>
                <a:latin typeface="Arial" charset="0"/>
                <a:ea typeface="ＭＳ Ｐゴシック" charset="0"/>
              </a:rPr>
              <a:t>Feedback ANC</a:t>
            </a:r>
            <a:endParaRPr lang="en-US" sz="2800" dirty="0">
              <a:solidFill>
                <a:schemeClr val="tx1"/>
              </a:solidFill>
              <a:latin typeface="Arial" charset="0"/>
              <a:ea typeface="ＭＳ Ｐゴシック" charset="0"/>
            </a:endParaRPr>
          </a:p>
          <a:p>
            <a:pPr lvl="1">
              <a:defRPr/>
            </a:pPr>
            <a:endParaRPr lang="en-US" sz="2800" dirty="0">
              <a:solidFill>
                <a:srgbClr val="CCFF66"/>
              </a:solidFill>
              <a:latin typeface="Arial" charset="0"/>
              <a:ea typeface="ＭＳ Ｐゴシック" charset="0"/>
            </a:endParaRPr>
          </a:p>
        </p:txBody>
      </p:sp>
    </p:spTree>
    <p:extLst>
      <p:ext uri="{BB962C8B-B14F-4D97-AF65-F5344CB8AC3E}">
        <p14:creationId xmlns:p14="http://schemas.microsoft.com/office/powerpoint/2010/main" val="125017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3200" dirty="0">
                <a:latin typeface="Arial" charset="0"/>
                <a:ea typeface="ＭＳ Ｐゴシック" charset="0"/>
              </a:rPr>
              <a:t>Sound zone control – Problem statement</a:t>
            </a:r>
            <a:endParaRPr lang="en-US" sz="3200" dirty="0">
              <a:cs typeface="+mj-cs"/>
            </a:endParaRPr>
          </a:p>
        </p:txBody>
      </p:sp>
      <p:sp>
        <p:nvSpPr>
          <p:cNvPr id="4" name="TextBox 3">
            <a:extLst>
              <a:ext uri="{FF2B5EF4-FFF2-40B4-BE49-F238E27FC236}">
                <a16:creationId xmlns:a16="http://schemas.microsoft.com/office/drawing/2014/main" id="{9A2D476B-15D0-4EEA-A353-72164D880E7C}"/>
              </a:ext>
            </a:extLst>
          </p:cNvPr>
          <p:cNvSpPr txBox="1"/>
          <p:nvPr/>
        </p:nvSpPr>
        <p:spPr>
          <a:xfrm>
            <a:off x="256733" y="2427852"/>
            <a:ext cx="4387275" cy="1754327"/>
          </a:xfrm>
          <a:prstGeom prst="rect">
            <a:avLst/>
          </a:prstGeom>
          <a:noFill/>
        </p:spPr>
        <p:txBody>
          <a:bodyPr wrap="square" rtlCol="0">
            <a:spAutoFit/>
          </a:bodyPr>
          <a:lstStyle/>
          <a:p>
            <a:pPr marL="342900" indent="-342900" algn="l">
              <a:buFont typeface="Arial"/>
              <a:buChar char="•"/>
            </a:pPr>
            <a:r>
              <a:rPr lang="sv-SE" dirty="0" err="1"/>
              <a:t>Solve</a:t>
            </a:r>
            <a:r>
              <a:rPr lang="sv-SE" dirty="0"/>
              <a:t> </a:t>
            </a:r>
            <a:r>
              <a:rPr lang="sv-SE" dirty="0" err="1"/>
              <a:t>with</a:t>
            </a:r>
            <a:r>
              <a:rPr lang="sv-SE" dirty="0"/>
              <a:t> superposition</a:t>
            </a:r>
          </a:p>
          <a:p>
            <a:pPr lvl="1" algn="l"/>
            <a:r>
              <a:rPr lang="sv-SE" sz="2000" b="0" dirty="0" err="1"/>
              <a:t>Hence</a:t>
            </a:r>
            <a:r>
              <a:rPr lang="sv-SE" sz="2000" b="0" dirty="0"/>
              <a:t> </a:t>
            </a:r>
            <a:r>
              <a:rPr lang="sv-SE" sz="2000" b="0" dirty="0" err="1"/>
              <a:t>can</a:t>
            </a:r>
            <a:r>
              <a:rPr lang="sv-SE" sz="2000" b="0" dirty="0"/>
              <a:t> </a:t>
            </a:r>
            <a:r>
              <a:rPr lang="sv-SE" sz="2000" b="0" dirty="0" err="1"/>
              <a:t>consider</a:t>
            </a:r>
            <a:r>
              <a:rPr lang="sv-SE" sz="2000" b="0" dirty="0"/>
              <a:t> problem </a:t>
            </a:r>
            <a:r>
              <a:rPr lang="sv-SE" sz="2000" b="0" dirty="0" err="1"/>
              <a:t>with</a:t>
            </a:r>
            <a:r>
              <a:rPr lang="sv-SE" sz="2000" b="0" dirty="0"/>
              <a:t> </a:t>
            </a:r>
            <a:r>
              <a:rPr lang="sv-SE" sz="2000" b="0" dirty="0" err="1"/>
              <a:t>only</a:t>
            </a:r>
            <a:r>
              <a:rPr lang="sv-SE" sz="2000" b="0" dirty="0"/>
              <a:t> a </a:t>
            </a:r>
            <a:r>
              <a:rPr lang="sv-SE" sz="2000" b="0" dirty="0" err="1"/>
              <a:t>single</a:t>
            </a:r>
            <a:r>
              <a:rPr lang="sv-SE" sz="2000" b="0" dirty="0"/>
              <a:t> input/</a:t>
            </a:r>
            <a:r>
              <a:rPr lang="sv-SE" sz="2000" b="0" dirty="0" err="1"/>
              <a:t>reference</a:t>
            </a:r>
            <a:r>
              <a:rPr lang="sv-SE" sz="2000" b="0" dirty="0"/>
              <a:t> signal, a </a:t>
            </a:r>
            <a:r>
              <a:rPr lang="sv-SE" sz="2000" b="0" dirty="0" err="1"/>
              <a:t>single</a:t>
            </a:r>
            <a:r>
              <a:rPr lang="sv-SE" sz="2000" b="0" dirty="0"/>
              <a:t> ’</a:t>
            </a:r>
            <a:r>
              <a:rPr lang="sv-SE" sz="2000" b="0" dirty="0" err="1"/>
              <a:t>bright</a:t>
            </a:r>
            <a:r>
              <a:rPr lang="sv-SE" sz="2000" b="0" dirty="0"/>
              <a:t> </a:t>
            </a:r>
            <a:r>
              <a:rPr lang="sv-SE" sz="2000" b="0" dirty="0" err="1"/>
              <a:t>zone</a:t>
            </a:r>
            <a:r>
              <a:rPr lang="sv-SE" sz="2000" b="0" dirty="0"/>
              <a:t>’, all </a:t>
            </a:r>
            <a:r>
              <a:rPr lang="sv-SE" sz="2000" b="0" dirty="0" err="1"/>
              <a:t>other</a:t>
            </a:r>
            <a:r>
              <a:rPr lang="sv-SE" sz="2000" b="0" dirty="0"/>
              <a:t> </a:t>
            </a:r>
            <a:r>
              <a:rPr lang="sv-SE" sz="2000" b="0" dirty="0" err="1"/>
              <a:t>zones</a:t>
            </a:r>
            <a:r>
              <a:rPr lang="sv-SE" sz="2000" b="0" dirty="0"/>
              <a:t> </a:t>
            </a:r>
            <a:r>
              <a:rPr lang="sv-SE" sz="2000" b="0" dirty="0" err="1"/>
              <a:t>are</a:t>
            </a:r>
            <a:r>
              <a:rPr lang="sv-SE" sz="2000" b="0" dirty="0"/>
              <a:t> ’dark </a:t>
            </a:r>
            <a:r>
              <a:rPr lang="sv-SE" sz="2000" b="0" dirty="0" err="1"/>
              <a:t>zones</a:t>
            </a:r>
            <a:r>
              <a:rPr lang="sv-SE" sz="2000" b="0" dirty="0"/>
              <a:t>’</a:t>
            </a:r>
          </a:p>
        </p:txBody>
      </p:sp>
      <p:sp>
        <p:nvSpPr>
          <p:cNvPr id="9" name="TextBox 8">
            <a:extLst>
              <a:ext uri="{FF2B5EF4-FFF2-40B4-BE49-F238E27FC236}">
                <a16:creationId xmlns:a16="http://schemas.microsoft.com/office/drawing/2014/main" id="{F67FECD4-4465-4D6B-8234-EB20E629E51D}"/>
              </a:ext>
            </a:extLst>
          </p:cNvPr>
          <p:cNvSpPr txBox="1"/>
          <p:nvPr/>
        </p:nvSpPr>
        <p:spPr>
          <a:xfrm>
            <a:off x="251520" y="1124744"/>
            <a:ext cx="8064896" cy="769441"/>
          </a:xfrm>
          <a:prstGeom prst="rect">
            <a:avLst/>
          </a:prstGeom>
          <a:noFill/>
        </p:spPr>
        <p:txBody>
          <a:bodyPr wrap="square" rtlCol="0">
            <a:spAutoFit/>
          </a:bodyPr>
          <a:lstStyle/>
          <a:p>
            <a:pPr marL="342900" indent="-342900" algn="l">
              <a:buFont typeface="Arial"/>
              <a:buChar char="•"/>
            </a:pPr>
            <a:r>
              <a:rPr lang="sv-SE" sz="2200" b="0" dirty="0" err="1"/>
              <a:t>Reproduce</a:t>
            </a:r>
            <a:r>
              <a:rPr lang="sv-SE" sz="2200" b="0" dirty="0"/>
              <a:t> different sounds for different </a:t>
            </a:r>
            <a:r>
              <a:rPr lang="sv-SE" sz="2200" b="0" dirty="0" err="1"/>
              <a:t>listeners</a:t>
            </a:r>
            <a:r>
              <a:rPr lang="sv-SE" sz="2200" b="0" dirty="0"/>
              <a:t> in the same </a:t>
            </a:r>
            <a:r>
              <a:rPr lang="sv-SE" sz="2200" b="0" dirty="0" err="1"/>
              <a:t>room</a:t>
            </a:r>
            <a:r>
              <a:rPr lang="sv-SE" sz="2200" b="0" dirty="0"/>
              <a:t>/space, </a:t>
            </a:r>
            <a:r>
              <a:rPr lang="sv-SE" sz="2200" b="0" dirty="0" err="1"/>
              <a:t>with</a:t>
            </a:r>
            <a:r>
              <a:rPr lang="sv-SE" sz="2200" b="0" dirty="0"/>
              <a:t> minimal </a:t>
            </a:r>
            <a:r>
              <a:rPr lang="sv-SE" sz="2200" b="0" dirty="0" err="1"/>
              <a:t>interference</a:t>
            </a:r>
            <a:endParaRPr lang="sv-SE" sz="2200" b="0" dirty="0"/>
          </a:p>
        </p:txBody>
      </p:sp>
      <p:pic>
        <p:nvPicPr>
          <p:cNvPr id="8" name="Graphic 7">
            <a:extLst>
              <a:ext uri="{FF2B5EF4-FFF2-40B4-BE49-F238E27FC236}">
                <a16:creationId xmlns:a16="http://schemas.microsoft.com/office/drawing/2014/main" id="{9512A595-1066-4F36-9B51-B44DB69F03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0607" y="2447718"/>
            <a:ext cx="3979865" cy="2925498"/>
          </a:xfrm>
          <a:prstGeom prst="rect">
            <a:avLst/>
          </a:prstGeom>
          <a:solidFill>
            <a:schemeClr val="bg1"/>
          </a:solidFill>
        </p:spPr>
      </p:pic>
      <p:sp>
        <p:nvSpPr>
          <p:cNvPr id="13" name="TextBox 12">
            <a:extLst>
              <a:ext uri="{FF2B5EF4-FFF2-40B4-BE49-F238E27FC236}">
                <a16:creationId xmlns:a16="http://schemas.microsoft.com/office/drawing/2014/main" id="{6BE8D108-F86D-4417-89A3-2759C8C58FA5}"/>
              </a:ext>
            </a:extLst>
          </p:cNvPr>
          <p:cNvSpPr txBox="1"/>
          <p:nvPr/>
        </p:nvSpPr>
        <p:spPr>
          <a:xfrm>
            <a:off x="683568" y="4326195"/>
            <a:ext cx="3613074" cy="830997"/>
          </a:xfrm>
          <a:prstGeom prst="rect">
            <a:avLst/>
          </a:prstGeom>
          <a:noFill/>
        </p:spPr>
        <p:txBody>
          <a:bodyPr wrap="square" rtlCol="0">
            <a:spAutoFit/>
          </a:bodyPr>
          <a:lstStyle/>
          <a:p>
            <a:pPr algn="l">
              <a:spcBef>
                <a:spcPts val="0"/>
              </a:spcBef>
            </a:pPr>
            <a:r>
              <a:rPr lang="sv-SE" sz="1600" b="0" dirty="0"/>
              <a:t>Bright </a:t>
            </a:r>
            <a:r>
              <a:rPr lang="sv-SE" sz="1600" b="0" dirty="0" err="1"/>
              <a:t>zone</a:t>
            </a:r>
            <a:r>
              <a:rPr lang="sv-SE" sz="1600" b="0" dirty="0"/>
              <a:t>: </a:t>
            </a:r>
            <a:r>
              <a:rPr lang="sv-SE" sz="1600" b="0" dirty="0" err="1"/>
              <a:t>Reproduce</a:t>
            </a:r>
            <a:r>
              <a:rPr lang="sv-SE" sz="1600" b="0" dirty="0"/>
              <a:t> input signal Dark </a:t>
            </a:r>
            <a:r>
              <a:rPr lang="sv-SE" sz="1600" b="0" dirty="0" err="1"/>
              <a:t>zone</a:t>
            </a:r>
            <a:r>
              <a:rPr lang="sv-SE" sz="1600" b="0" dirty="0"/>
              <a:t>: </a:t>
            </a:r>
            <a:r>
              <a:rPr lang="sv-SE" sz="1600" b="0" dirty="0" err="1"/>
              <a:t>Quiet</a:t>
            </a:r>
            <a:endParaRPr lang="sv-SE" sz="1600" b="0" dirty="0"/>
          </a:p>
          <a:p>
            <a:pPr algn="l">
              <a:spcBef>
                <a:spcPts val="0"/>
              </a:spcBef>
            </a:pPr>
            <a:r>
              <a:rPr lang="sv-SE" sz="1600" b="0" dirty="0" err="1"/>
              <a:t>Other</a:t>
            </a:r>
            <a:r>
              <a:rPr lang="sv-SE" sz="1600" b="0" dirty="0"/>
              <a:t> </a:t>
            </a:r>
            <a:r>
              <a:rPr lang="sv-SE" sz="1600" b="0" dirty="0" err="1"/>
              <a:t>spaces</a:t>
            </a:r>
            <a:r>
              <a:rPr lang="sv-SE" sz="1600" b="0" dirty="0"/>
              <a:t>: </a:t>
            </a:r>
            <a:r>
              <a:rPr lang="sv-SE" sz="1600" b="0" dirty="0" err="1"/>
              <a:t>Any</a:t>
            </a:r>
            <a:r>
              <a:rPr lang="sv-SE" sz="1600" b="0" dirty="0"/>
              <a:t> sound</a:t>
            </a:r>
          </a:p>
        </p:txBody>
      </p:sp>
      <p:sp>
        <p:nvSpPr>
          <p:cNvPr id="14" name="TextBox 13">
            <a:extLst>
              <a:ext uri="{FF2B5EF4-FFF2-40B4-BE49-F238E27FC236}">
                <a16:creationId xmlns:a16="http://schemas.microsoft.com/office/drawing/2014/main" id="{20BB7CBA-B7E5-44BF-99AE-2AAD672079FB}"/>
              </a:ext>
            </a:extLst>
          </p:cNvPr>
          <p:cNvSpPr txBox="1"/>
          <p:nvPr/>
        </p:nvSpPr>
        <p:spPr>
          <a:xfrm>
            <a:off x="683567" y="5262299"/>
            <a:ext cx="4248473" cy="830997"/>
          </a:xfrm>
          <a:prstGeom prst="rect">
            <a:avLst/>
          </a:prstGeom>
          <a:noFill/>
        </p:spPr>
        <p:txBody>
          <a:bodyPr wrap="square" rtlCol="0">
            <a:spAutoFit/>
          </a:bodyPr>
          <a:lstStyle/>
          <a:p>
            <a:pPr algn="l"/>
            <a:r>
              <a:rPr lang="sv-SE" sz="1600" b="0" dirty="0" err="1"/>
              <a:t>Acoustic</a:t>
            </a:r>
            <a:r>
              <a:rPr lang="sv-SE" sz="1600" b="0" dirty="0"/>
              <a:t> </a:t>
            </a:r>
            <a:r>
              <a:rPr lang="sv-SE" sz="1600" b="0" dirty="0" err="1"/>
              <a:t>impulse</a:t>
            </a:r>
            <a:r>
              <a:rPr lang="sv-SE" sz="1600" b="0" dirty="0"/>
              <a:t> </a:t>
            </a:r>
            <a:r>
              <a:rPr lang="sv-SE" sz="1600" b="0" dirty="0" err="1"/>
              <a:t>responses</a:t>
            </a:r>
            <a:r>
              <a:rPr lang="sv-SE" sz="1600" b="0" dirty="0"/>
              <a:t> from all </a:t>
            </a:r>
            <a:r>
              <a:rPr lang="sv-SE" sz="1600" b="0" dirty="0" err="1"/>
              <a:t>loudspeakers</a:t>
            </a:r>
            <a:r>
              <a:rPr lang="sv-SE" sz="1600" b="0" dirty="0"/>
              <a:t> to a </a:t>
            </a:r>
            <a:r>
              <a:rPr lang="sv-SE" sz="1600" b="0" dirty="0" err="1"/>
              <a:t>dense</a:t>
            </a:r>
            <a:r>
              <a:rPr lang="sv-SE" sz="1600" b="0" dirty="0"/>
              <a:t> set </a:t>
            </a:r>
            <a:r>
              <a:rPr lang="sv-SE" sz="1600" b="0" dirty="0" err="1"/>
              <a:t>of</a:t>
            </a:r>
            <a:r>
              <a:rPr lang="sv-SE" sz="1600" b="0" dirty="0"/>
              <a:t> </a:t>
            </a:r>
            <a:r>
              <a:rPr lang="sv-SE" sz="1600" b="0" dirty="0" err="1"/>
              <a:t>control</a:t>
            </a:r>
            <a:r>
              <a:rPr lang="sv-SE" sz="1600" b="0" dirty="0"/>
              <a:t> </a:t>
            </a:r>
            <a:r>
              <a:rPr lang="sv-SE" sz="1600" b="0" dirty="0" err="1"/>
              <a:t>points</a:t>
            </a:r>
            <a:r>
              <a:rPr lang="sv-SE" sz="1600" b="0" dirty="0"/>
              <a:t> (</a:t>
            </a:r>
            <a:r>
              <a:rPr lang="sv-SE" sz="1600" b="0" dirty="0" err="1"/>
              <a:t>microphones</a:t>
            </a:r>
            <a:r>
              <a:rPr lang="sv-SE" sz="1600" b="0" dirty="0"/>
              <a:t>) in all </a:t>
            </a:r>
            <a:r>
              <a:rPr lang="sv-SE" sz="1600" b="0" dirty="0" err="1"/>
              <a:t>zones</a:t>
            </a:r>
            <a:r>
              <a:rPr lang="sv-SE" sz="1600" b="0" dirty="0"/>
              <a:t> </a:t>
            </a:r>
            <a:r>
              <a:rPr lang="sv-SE" sz="1600" b="0" dirty="0" err="1"/>
              <a:t>assumed</a:t>
            </a:r>
            <a:r>
              <a:rPr lang="sv-SE" sz="1600" b="0" dirty="0"/>
              <a:t> given</a:t>
            </a:r>
          </a:p>
        </p:txBody>
      </p:sp>
      <p:sp>
        <p:nvSpPr>
          <p:cNvPr id="15" name="TextBox 14">
            <a:extLst>
              <a:ext uri="{FF2B5EF4-FFF2-40B4-BE49-F238E27FC236}">
                <a16:creationId xmlns:a16="http://schemas.microsoft.com/office/drawing/2014/main" id="{D38B218D-B0B6-4C5D-B81D-005336CF1678}"/>
              </a:ext>
            </a:extLst>
          </p:cNvPr>
          <p:cNvSpPr txBox="1"/>
          <p:nvPr/>
        </p:nvSpPr>
        <p:spPr>
          <a:xfrm>
            <a:off x="624033" y="1903262"/>
            <a:ext cx="8124431" cy="338554"/>
          </a:xfrm>
          <a:prstGeom prst="rect">
            <a:avLst/>
          </a:prstGeom>
          <a:noFill/>
        </p:spPr>
        <p:txBody>
          <a:bodyPr wrap="square">
            <a:spAutoFit/>
          </a:bodyPr>
          <a:lstStyle/>
          <a:p>
            <a:pPr algn="l"/>
            <a:r>
              <a:rPr lang="sv-SE" sz="1600" b="0" dirty="0" err="1"/>
              <a:t>Can</a:t>
            </a:r>
            <a:r>
              <a:rPr lang="sv-SE" sz="1600" b="0" dirty="0"/>
              <a:t> be </a:t>
            </a:r>
            <a:r>
              <a:rPr lang="sv-SE" sz="1600" b="0" dirty="0" err="1"/>
              <a:t>viewed</a:t>
            </a:r>
            <a:r>
              <a:rPr lang="sv-SE" sz="1600" b="0" dirty="0"/>
              <a:t> as ’</a:t>
            </a:r>
            <a:r>
              <a:rPr lang="sv-SE" sz="1600" b="0" dirty="0" err="1"/>
              <a:t>transmit</a:t>
            </a:r>
            <a:r>
              <a:rPr lang="sv-SE" sz="1600" b="0" dirty="0"/>
              <a:t> </a:t>
            </a:r>
            <a:r>
              <a:rPr lang="sv-SE" sz="1600" b="0" dirty="0" err="1"/>
              <a:t>beamforming</a:t>
            </a:r>
            <a:r>
              <a:rPr lang="sv-SE" sz="1600" b="0" dirty="0"/>
              <a:t>’  (vs. ’</a:t>
            </a:r>
            <a:r>
              <a:rPr lang="sv-SE" sz="1600" b="0" dirty="0" err="1"/>
              <a:t>receive</a:t>
            </a:r>
            <a:r>
              <a:rPr lang="sv-SE" sz="1600" b="0" dirty="0"/>
              <a:t> </a:t>
            </a:r>
            <a:r>
              <a:rPr lang="sv-SE" sz="1600" b="0" dirty="0" err="1"/>
              <a:t>beamforming</a:t>
            </a:r>
            <a:r>
              <a:rPr lang="sv-SE" sz="1600" b="0" dirty="0"/>
              <a:t> in </a:t>
            </a:r>
            <a:r>
              <a:rPr lang="sv-SE" sz="1600" b="0" dirty="0" err="1"/>
              <a:t>Chapter</a:t>
            </a:r>
            <a:r>
              <a:rPr lang="sv-SE" sz="1600" b="0" dirty="0"/>
              <a:t> 3-4)</a:t>
            </a:r>
            <a:endParaRPr lang="sv-SE" sz="1600" dirty="0"/>
          </a:p>
        </p:txBody>
      </p:sp>
    </p:spTree>
    <p:extLst>
      <p:ext uri="{BB962C8B-B14F-4D97-AF65-F5344CB8AC3E}">
        <p14:creationId xmlns:p14="http://schemas.microsoft.com/office/powerpoint/2010/main" val="87820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latin typeface="Arial" charset="0"/>
                <a:ea typeface="ＭＳ Ｐゴシック" charset="0"/>
              </a:rPr>
              <a:t>Sound zone control – Signal model</a:t>
            </a:r>
            <a:endParaRPr lang="en-US" dirty="0">
              <a:cs typeface="+mj-cs"/>
            </a:endParaRPr>
          </a:p>
        </p:txBody>
      </p:sp>
      <p:sp>
        <p:nvSpPr>
          <p:cNvPr id="9" name="TextBox 8">
            <a:extLst>
              <a:ext uri="{FF2B5EF4-FFF2-40B4-BE49-F238E27FC236}">
                <a16:creationId xmlns:a16="http://schemas.microsoft.com/office/drawing/2014/main" id="{E69564B2-E7DB-44C5-B05B-562CDB6A9774}"/>
              </a:ext>
            </a:extLst>
          </p:cNvPr>
          <p:cNvSpPr txBox="1"/>
          <p:nvPr/>
        </p:nvSpPr>
        <p:spPr>
          <a:xfrm>
            <a:off x="251520" y="1175495"/>
            <a:ext cx="7992888" cy="2037481"/>
          </a:xfrm>
          <a:prstGeom prst="rect">
            <a:avLst/>
          </a:prstGeom>
          <a:noFill/>
        </p:spPr>
        <p:txBody>
          <a:bodyPr wrap="square" rtlCol="0">
            <a:spAutoFit/>
          </a:bodyPr>
          <a:lstStyle/>
          <a:p>
            <a:pPr marL="342900" indent="-342900" algn="l">
              <a:buFont typeface="Arial"/>
              <a:buChar char="•"/>
            </a:pPr>
            <a:r>
              <a:rPr lang="sv-SE" sz="2000" b="0" dirty="0" err="1"/>
              <a:t>One</a:t>
            </a:r>
            <a:r>
              <a:rPr lang="sv-SE" sz="2000" b="0" dirty="0"/>
              <a:t> input signal x(n)  (</a:t>
            </a:r>
            <a:r>
              <a:rPr lang="sv-SE" sz="2000" b="0" dirty="0" err="1"/>
              <a:t>cfr</a:t>
            </a:r>
            <a:r>
              <a:rPr lang="sv-SE" sz="2000" b="0" dirty="0"/>
              <a:t>. </a:t>
            </a:r>
            <a:r>
              <a:rPr lang="sv-SE" sz="2000" b="0" dirty="0" err="1"/>
              <a:t>superposition</a:t>
            </a:r>
            <a:r>
              <a:rPr lang="sv-SE" sz="2000" b="0" dirty="0"/>
              <a:t>)</a:t>
            </a:r>
          </a:p>
          <a:p>
            <a:pPr marL="342900" indent="-342900" algn="l">
              <a:buFont typeface="Arial"/>
              <a:buChar char="•"/>
            </a:pPr>
            <a:r>
              <a:rPr lang="sv-SE" sz="2000" b="0" dirty="0" err="1"/>
              <a:t>One</a:t>
            </a:r>
            <a:r>
              <a:rPr lang="sv-SE" sz="2000" b="0" dirty="0"/>
              <a:t> </a:t>
            </a:r>
            <a:r>
              <a:rPr lang="sv-SE" sz="2000" b="0" dirty="0" err="1"/>
              <a:t>control</a:t>
            </a:r>
            <a:r>
              <a:rPr lang="sv-SE" sz="2000" b="0" dirty="0"/>
              <a:t> filter per </a:t>
            </a:r>
            <a:r>
              <a:rPr lang="sv-SE" sz="2000" b="0" dirty="0" err="1"/>
              <a:t>loudspeaker</a:t>
            </a:r>
            <a:endParaRPr lang="sv-SE" sz="2000" b="0" dirty="0"/>
          </a:p>
          <a:p>
            <a:pPr marL="342900" indent="-342900" algn="l">
              <a:buFont typeface="Arial"/>
              <a:buChar char="•"/>
            </a:pPr>
            <a:r>
              <a:rPr lang="sv-SE" sz="2000" b="0" dirty="0" err="1"/>
              <a:t>One</a:t>
            </a:r>
            <a:r>
              <a:rPr lang="sv-SE" sz="2000" b="0" dirty="0"/>
              <a:t> </a:t>
            </a:r>
            <a:r>
              <a:rPr lang="sv-SE" sz="2000" b="0" dirty="0" err="1"/>
              <a:t>acoustic</a:t>
            </a:r>
            <a:r>
              <a:rPr lang="sv-SE" sz="2000" b="0" dirty="0"/>
              <a:t> </a:t>
            </a:r>
            <a:r>
              <a:rPr lang="sv-SE" sz="2000" b="0" dirty="0" err="1"/>
              <a:t>path</a:t>
            </a:r>
            <a:r>
              <a:rPr lang="sv-SE" sz="2000" b="0" dirty="0"/>
              <a:t> from </a:t>
            </a:r>
            <a:r>
              <a:rPr lang="sv-SE" sz="2000" b="0" dirty="0" err="1"/>
              <a:t>each</a:t>
            </a:r>
            <a:r>
              <a:rPr lang="sv-SE" sz="2000" b="0" dirty="0"/>
              <a:t> </a:t>
            </a:r>
            <a:r>
              <a:rPr lang="sv-SE" sz="2000" b="0" dirty="0" err="1"/>
              <a:t>loudspeaker</a:t>
            </a:r>
            <a:r>
              <a:rPr lang="sv-SE" sz="2000" b="0" dirty="0"/>
              <a:t> </a:t>
            </a:r>
            <a:r>
              <a:rPr lang="sv-SE" sz="2000" b="0" dirty="0" err="1"/>
              <a:t>to</a:t>
            </a:r>
            <a:r>
              <a:rPr lang="sv-SE" sz="2000" b="0" dirty="0"/>
              <a:t> </a:t>
            </a:r>
            <a:r>
              <a:rPr lang="sv-SE" sz="2000" b="0" dirty="0" err="1"/>
              <a:t>each</a:t>
            </a:r>
            <a:r>
              <a:rPr lang="sv-SE" sz="2000" b="0" dirty="0"/>
              <a:t> </a:t>
            </a:r>
            <a:r>
              <a:rPr lang="sv-SE" sz="2000" b="0" dirty="0" err="1"/>
              <a:t>control</a:t>
            </a:r>
            <a:r>
              <a:rPr lang="sv-SE" sz="2000" b="0" dirty="0"/>
              <a:t> </a:t>
            </a:r>
            <a:r>
              <a:rPr lang="sv-SE" sz="2000" b="0" dirty="0" err="1"/>
              <a:t>point</a:t>
            </a:r>
            <a:r>
              <a:rPr lang="sv-SE" sz="2000" b="0" dirty="0"/>
              <a:t> (</a:t>
            </a:r>
            <a:r>
              <a:rPr lang="sv-SE" sz="2000" b="0" dirty="0" err="1"/>
              <a:t>microphone</a:t>
            </a:r>
            <a:r>
              <a:rPr lang="sv-SE" sz="2000" b="0" dirty="0"/>
              <a:t>)</a:t>
            </a:r>
          </a:p>
          <a:p>
            <a:pPr algn="l"/>
            <a:endParaRPr lang="sv-SE" sz="1600" b="0" dirty="0"/>
          </a:p>
          <a:p>
            <a:pPr algn="l"/>
            <a:endParaRPr lang="sv-SE" sz="1600" b="0" dirty="0"/>
          </a:p>
        </p:txBody>
      </p:sp>
      <p:pic>
        <p:nvPicPr>
          <p:cNvPr id="33" name="Picture 32" descr="\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_m(n) =  \sum_{l=1}^{L} \bm{x}^{\top}(n) \bm{H}_{lm}  \bm{w}_l&#10;\]&#10;&#10;\end{document}" title="IguanaTex Bitmap Display">
            <a:extLst>
              <a:ext uri="{FF2B5EF4-FFF2-40B4-BE49-F238E27FC236}">
                <a16:creationId xmlns:a16="http://schemas.microsoft.com/office/drawing/2014/main" id="{248289E9-B9BC-4BF7-85B7-E8AAA5F6D2C0}"/>
              </a:ext>
            </a:extLst>
          </p:cNvPr>
          <p:cNvPicPr>
            <a:picLocks noChangeAspect="1"/>
          </p:cNvPicPr>
          <p:nvPr>
            <p:custDataLst>
              <p:tags r:id="rId1"/>
            </p:custDataLst>
          </p:nvPr>
        </p:nvPicPr>
        <p:blipFill>
          <a:blip r:embed="rId3"/>
          <a:stretch>
            <a:fillRect/>
          </a:stretch>
        </p:blipFill>
        <p:spPr>
          <a:xfrm>
            <a:off x="1331640" y="2708920"/>
            <a:ext cx="4320481" cy="1132133"/>
          </a:xfrm>
          <a:prstGeom prst="rect">
            <a:avLst/>
          </a:prstGeom>
          <a:solidFill>
            <a:srgbClr val="FFFFFF"/>
          </a:solidFill>
        </p:spPr>
      </p:pic>
      <p:cxnSp>
        <p:nvCxnSpPr>
          <p:cNvPr id="3" name="Straight Connector 2"/>
          <p:cNvCxnSpPr/>
          <p:nvPr/>
        </p:nvCxnSpPr>
        <p:spPr bwMode="auto">
          <a:xfrm>
            <a:off x="1619672" y="3573016"/>
            <a:ext cx="0" cy="79208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1" name="Straight Connector 10"/>
          <p:cNvCxnSpPr/>
          <p:nvPr/>
        </p:nvCxnSpPr>
        <p:spPr bwMode="auto">
          <a:xfrm>
            <a:off x="5508104" y="3573016"/>
            <a:ext cx="0" cy="79208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p:nvCxnSpPr>
        <p:spPr bwMode="auto">
          <a:xfrm>
            <a:off x="4788024" y="3573016"/>
            <a:ext cx="0" cy="1512168"/>
          </a:xfrm>
          <a:prstGeom prst="line">
            <a:avLst/>
          </a:prstGeom>
          <a:solidFill>
            <a:schemeClr val="accent1"/>
          </a:solidFill>
          <a:ln w="28575" cap="flat" cmpd="sng" algn="ctr">
            <a:solidFill>
              <a:srgbClr val="D9D9D9"/>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4" name="TextBox 3"/>
          <p:cNvSpPr txBox="1"/>
          <p:nvPr/>
        </p:nvSpPr>
        <p:spPr>
          <a:xfrm>
            <a:off x="615790" y="4365104"/>
            <a:ext cx="3164122" cy="707886"/>
          </a:xfrm>
          <a:prstGeom prst="rect">
            <a:avLst/>
          </a:prstGeom>
          <a:noFill/>
        </p:spPr>
        <p:txBody>
          <a:bodyPr wrap="none" rtlCol="0">
            <a:spAutoFit/>
          </a:bodyPr>
          <a:lstStyle/>
          <a:p>
            <a:pPr>
              <a:spcBef>
                <a:spcPts val="0"/>
              </a:spcBef>
            </a:pPr>
            <a:r>
              <a:rPr lang="en-US" sz="2000" b="0" dirty="0"/>
              <a:t>Sound pressure at </a:t>
            </a:r>
            <a:r>
              <a:rPr lang="en-US" sz="2000" b="0" i="1" dirty="0"/>
              <a:t>m</a:t>
            </a:r>
            <a:r>
              <a:rPr lang="en-US" sz="2000" b="0" dirty="0"/>
              <a:t>-</a:t>
            </a:r>
            <a:r>
              <a:rPr lang="en-US" sz="2000" b="0" dirty="0" err="1"/>
              <a:t>th</a:t>
            </a:r>
            <a:r>
              <a:rPr lang="en-US" sz="2000" b="0" dirty="0"/>
              <a:t>  </a:t>
            </a:r>
          </a:p>
          <a:p>
            <a:pPr>
              <a:spcBef>
                <a:spcPts val="0"/>
              </a:spcBef>
            </a:pPr>
            <a:r>
              <a:rPr lang="en-US" sz="2000" b="0" dirty="0"/>
              <a:t>control point (microphone)</a:t>
            </a:r>
          </a:p>
        </p:txBody>
      </p:sp>
      <p:sp>
        <p:nvSpPr>
          <p:cNvPr id="14" name="TextBox 13"/>
          <p:cNvSpPr txBox="1"/>
          <p:nvPr/>
        </p:nvSpPr>
        <p:spPr>
          <a:xfrm>
            <a:off x="2483768" y="5085184"/>
            <a:ext cx="4176464" cy="1015663"/>
          </a:xfrm>
          <a:prstGeom prst="rect">
            <a:avLst/>
          </a:prstGeom>
          <a:noFill/>
        </p:spPr>
        <p:txBody>
          <a:bodyPr wrap="square" rtlCol="0">
            <a:spAutoFit/>
          </a:bodyPr>
          <a:lstStyle/>
          <a:p>
            <a:pPr>
              <a:spcBef>
                <a:spcPts val="0"/>
              </a:spcBef>
            </a:pPr>
            <a:r>
              <a:rPr lang="en-US" sz="2000" b="0" dirty="0"/>
              <a:t>Acoustic impulse response </a:t>
            </a:r>
          </a:p>
          <a:p>
            <a:pPr>
              <a:spcBef>
                <a:spcPts val="0"/>
              </a:spcBef>
            </a:pPr>
            <a:r>
              <a:rPr lang="en-US" sz="2000" b="0" dirty="0"/>
              <a:t>from </a:t>
            </a:r>
            <a:r>
              <a:rPr lang="en-US" sz="2000" b="0" i="1" dirty="0"/>
              <a:t>l</a:t>
            </a:r>
            <a:r>
              <a:rPr lang="en-US" sz="2000" b="0" dirty="0"/>
              <a:t>-</a:t>
            </a:r>
            <a:r>
              <a:rPr lang="en-US" sz="2000" b="0" dirty="0" err="1"/>
              <a:t>th</a:t>
            </a:r>
            <a:r>
              <a:rPr lang="en-US" sz="2000" b="0" dirty="0"/>
              <a:t> loudspeaker to</a:t>
            </a:r>
          </a:p>
          <a:p>
            <a:pPr>
              <a:spcBef>
                <a:spcPts val="0"/>
              </a:spcBef>
            </a:pPr>
            <a:r>
              <a:rPr lang="en-US" sz="2000" b="0" dirty="0"/>
              <a:t> </a:t>
            </a:r>
            <a:r>
              <a:rPr lang="en-US" sz="2000" b="0" i="1" dirty="0"/>
              <a:t>m</a:t>
            </a:r>
            <a:r>
              <a:rPr lang="en-US" sz="2000" b="0" dirty="0"/>
              <a:t>-</a:t>
            </a:r>
            <a:r>
              <a:rPr lang="en-US" sz="2000" b="0" dirty="0" err="1"/>
              <a:t>th</a:t>
            </a:r>
            <a:r>
              <a:rPr lang="en-US" sz="2000" b="0" dirty="0"/>
              <a:t> control point (microphone)</a:t>
            </a:r>
          </a:p>
        </p:txBody>
      </p:sp>
      <p:sp>
        <p:nvSpPr>
          <p:cNvPr id="16" name="TextBox 15"/>
          <p:cNvSpPr txBox="1"/>
          <p:nvPr/>
        </p:nvSpPr>
        <p:spPr>
          <a:xfrm>
            <a:off x="5073779" y="4293096"/>
            <a:ext cx="2018501" cy="707886"/>
          </a:xfrm>
          <a:prstGeom prst="rect">
            <a:avLst/>
          </a:prstGeom>
          <a:noFill/>
        </p:spPr>
        <p:txBody>
          <a:bodyPr wrap="none" rtlCol="0">
            <a:spAutoFit/>
          </a:bodyPr>
          <a:lstStyle/>
          <a:p>
            <a:pPr>
              <a:spcBef>
                <a:spcPts val="0"/>
              </a:spcBef>
            </a:pPr>
            <a:r>
              <a:rPr lang="en-US" sz="2000" b="0" dirty="0"/>
              <a:t>Control filter for </a:t>
            </a:r>
          </a:p>
          <a:p>
            <a:pPr>
              <a:spcBef>
                <a:spcPts val="0"/>
              </a:spcBef>
            </a:pPr>
            <a:r>
              <a:rPr lang="en-US" sz="2000" b="0" i="1" dirty="0"/>
              <a:t>l</a:t>
            </a:r>
            <a:r>
              <a:rPr lang="en-US" sz="2000" b="0" dirty="0"/>
              <a:t>-</a:t>
            </a:r>
            <a:r>
              <a:rPr lang="en-US" sz="2000" b="0" dirty="0" err="1"/>
              <a:t>th</a:t>
            </a:r>
            <a:r>
              <a:rPr lang="en-US" sz="2000" b="0" dirty="0"/>
              <a:t> loudspeaker</a:t>
            </a:r>
          </a:p>
        </p:txBody>
      </p:sp>
      <p:sp>
        <p:nvSpPr>
          <p:cNvPr id="2" name="TextBox 1">
            <a:extLst>
              <a:ext uri="{FF2B5EF4-FFF2-40B4-BE49-F238E27FC236}">
                <a16:creationId xmlns:a16="http://schemas.microsoft.com/office/drawing/2014/main" id="{E7571CF7-7E9C-969D-0840-2B0614BBF80C}"/>
              </a:ext>
            </a:extLst>
          </p:cNvPr>
          <p:cNvSpPr txBox="1"/>
          <p:nvPr/>
        </p:nvSpPr>
        <p:spPr>
          <a:xfrm>
            <a:off x="4860032" y="3212976"/>
            <a:ext cx="415499" cy="369332"/>
          </a:xfrm>
          <a:prstGeom prst="rect">
            <a:avLst/>
          </a:prstGeom>
          <a:solidFill>
            <a:schemeClr val="bg1"/>
          </a:solidFill>
        </p:spPr>
        <p:txBody>
          <a:bodyPr wrap="none" rtlCol="0">
            <a:spAutoFit/>
          </a:bodyPr>
          <a:lstStyle/>
          <a:p>
            <a:r>
              <a:rPr lang="en-GB" sz="18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m</a:t>
            </a:r>
            <a:r>
              <a:rPr lang="en-BE" sz="1800" b="0" i="1"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l</a:t>
            </a:r>
          </a:p>
        </p:txBody>
      </p:sp>
    </p:spTree>
    <p:extLst>
      <p:ext uri="{BB962C8B-B14F-4D97-AF65-F5344CB8AC3E}">
        <p14:creationId xmlns:p14="http://schemas.microsoft.com/office/powerpoint/2010/main" val="331632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41,3948"/>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y(n) = w * x(n)&#10;\]&#10;&#10;\end{document}"/>
  <p:tag name="IGUANATEXSIZE" val="18"/>
  <p:tag name="IGUANATEXCURSOR" val="612"/>
  <p:tag name="TRANSPARENCY" val="True"/>
  <p:tag name="LATEXENGINEID" val="0"/>
  <p:tag name="TEMPFOLDER" val="C:\Users\jespe\Documents\iguanatex_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839,895"/>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d}(n) = \tilde{\bm{h}} * x(n)&#10;\]&#10;&#10;\end{document}"/>
  <p:tag name="IGUANATEXSIZE" val="18"/>
  <p:tag name="IGUANATEXCURSOR" val="630"/>
  <p:tag name="TRANSPARENCY" val="True"/>
  <p:tag name="LATEXENGINEID" val="0"/>
  <p:tag name="TEMPFOLDER" val="C:\Users\jespe\Documents\iguanatex_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1084,364"/>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m{R}_b + \bm{R}_d)^{-1} \bm{r}_b&#10;\]&#10;&#10;\end{document}"/>
  <p:tag name="IGUANATEXSIZE" val="18"/>
  <p:tag name="IGUANATEXCURSOR" val="649"/>
  <p:tag name="TRANSPARENCY" val="True"/>
  <p:tag name="LATEXENGINEID" val="0"/>
  <p:tag name="TEMPFOLDER" val="C:\Users\jespe\Documents\iguanatex_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68,054"/>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R}_b = \expect[\bm{H}_b^\top \bm{X}_b(n) \bm{X}_b^{\top}(n) \bm{H}_b] \]&#10;&#10;\end{document}"/>
  <p:tag name="IGUANATEXSIZE" val="18"/>
  <p:tag name="IGUANATEXCURSOR" val="658"/>
  <p:tag name="TRANSPARENCY" val="True"/>
  <p:tag name="LATEXENGINEID" val="0"/>
  <p:tag name="TEMPFOLDER" val="C:\Users\jespe\Documents\iguanatex_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92,801"/>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R}_d = \expect[\bm{H}_d^\top \bm{X}_d(n) \bm{X}_d^{\top}(n) \bm{H}_d] \]&#10;&#10;\end{document}"/>
  <p:tag name="IGUANATEXSIZE" val="18"/>
  <p:tag name="IGUANATEXCURSOR" val="613"/>
  <p:tag name="TRANSPARENCY" val="True"/>
  <p:tag name="LATEXENGINEID" val="0"/>
  <p:tag name="TEMPFOLDER" val="C:\Users\jespe\Documents\iguanatex_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220,098"/>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r}_b = \expect[\bm{H}_b^\top \bm{X}_b(n) \bm{d}(n)] \]&#10;&#10;\end{document}"/>
  <p:tag name="IGUANATEXSIZE" val="18"/>
  <p:tag name="IGUANATEXCURSOR" val="646"/>
  <p:tag name="TRANSPARENCY" val="True"/>
  <p:tag name="LATEXENGINEID" val="0"/>
  <p:tag name="TEMPFOLDER" val="C:\Users\jespe\Documents\iguanatex_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723,6595"/>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U}^{\top} \bm{R}_b \bm{U} = \bm{\Lambda}&#10;\]&#10;&#10;\end{document}"/>
  <p:tag name="IGUANATEXSIZE" val="18"/>
  <p:tag name="IGUANATEXCURSOR" val="649"/>
  <p:tag name="TRANSPARENCY" val="True"/>
  <p:tag name="LATEXENGINEID" val="0"/>
  <p:tag name="TEMPFOLDER" val="C:\Users\jespe\Documents\iguanatex_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707,1616"/>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U}^{\top} \bm{R}_d \bm{U} = \bm{I}&#10;\]&#10;&#10;\end{document}"/>
  <p:tag name="IGUANATEXSIZE" val="18"/>
  <p:tag name="IGUANATEXCURSOR" val="627"/>
  <p:tag name="TRANSPARENCY" val="True"/>
  <p:tag name="LATEXENGINEID" val="0"/>
  <p:tag name="TEMPFOLDER" val="C:\Users\jespe\Documents\iguanatex_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244,094"/>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m{U} (\bm{\Lambda} + \bm{I})^{-1} \bm{U}^{\top} \bm{r}_b&#10;\]&#10;&#10;\end{document}"/>
  <p:tag name="IGUANATEXSIZE" val="18"/>
  <p:tag name="IGUANATEXCURSOR" val="648"/>
  <p:tag name="TRANSPARENCY" val="True"/>
  <p:tag name="LATEXENGINEID" val="0"/>
  <p:tag name="TEMPFOLDER" val="C:\Users\jespe\Documents\iguanatex_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1084,364"/>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m{R}_b + \bm{R}_d)^{-1} \bm{r}_b&#10;\]&#10;&#10;\end{document}"/>
  <p:tag name="IGUANATEXSIZE" val="18"/>
  <p:tag name="IGUANATEXCURSOR" val="649"/>
  <p:tag name="TRANSPARENCY" val="True"/>
  <p:tag name="LATEXENGINEID" val="0"/>
  <p:tag name="TEMPFOLDER" val="C:\Users\jespe\Documents\iguanatex_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362,2047"/>
  <p:tag name="ORIGINALWIDTH" val="971,1286"/>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sum_{r=1}^{R} \frac{\bm{u}_r^{\top} \bm{r}_b}{\lambda_r + 1} \bm{u}_r&#10;\]&#10;&#10;\end{document}"/>
  <p:tag name="IGUANATEXSIZE" val="18"/>
  <p:tag name="IGUANATEXCURSOR" val="674"/>
  <p:tag name="TRANSPARENCY" val="True"/>
  <p:tag name="LATEXENGINEID" val="0"/>
  <p:tag name="TEMPFOLDER" val="C:\Users\jespe\Documents\iguanatex_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18,8976"/>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n) = h * y(n)&#10;\]&#10;&#10;\end{document}"/>
  <p:tag name="IGUANATEXSIZE" val="18"/>
  <p:tag name="IGUANATEXCURSOR" val="612"/>
  <p:tag name="TRANSPARENCY" val="True"/>
  <p:tag name="LATEXENGINEID" val="0"/>
  <p:tag name="TEMPFOLDER" val="C:\Users\jespe\Documents\iguanatex_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034,871"/>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n) = h * w * x(n)&#10;\]&#10;&#10;\end{document}"/>
  <p:tag name="IGUANATEXSIZE" val="18"/>
  <p:tag name="IGUANATEXCURSOR" val="624"/>
  <p:tag name="TRANSPARENCY" val="True"/>
  <p:tag name="LATEXENGINEID" val="0"/>
  <p:tag name="TEMPFOLDER" val="C:\Users\jespe\Documents\iguanatex_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000,375"/>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e(n) = p(n) + d(n)&#10;\]&#10;&#10;\end{document}"/>
  <p:tag name="IGUANATEXSIZE" val="18"/>
  <p:tag name="IGUANATEXCURSOR" val="620"/>
  <p:tag name="TRANSPARENCY" val="True"/>
  <p:tag name="LATEXENGINEID" val="0"/>
  <p:tag name="TEMPFOLDER" val="C:\Users\jespe\Documents\iguanatex_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175,853"/>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nabla \mathcal{C} = \expect[\bm{H}^{\top} \bm{x}(n) e(n)]&#10;\]&#10;&#10;\end{document}"/>
  <p:tag name="IGUANATEXSIZE" val="18"/>
  <p:tag name="IGUANATEXCURSOR" val="646"/>
  <p:tag name="TRANSPARENCY" val="True"/>
  <p:tag name="LATEXENGINEID" val="0"/>
  <p:tag name="TEMPFOLDER" val="C:\Users\jespe\Documents\iguanatex_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60,6674"/>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mathcal{C} = \expect[e(n)^2]&#10;\]&#10;&#10;\end{document}"/>
  <p:tag name="IGUANATEXSIZE" val="18"/>
  <p:tag name="IGUANATEXCURSOR" val="619"/>
  <p:tag name="TRANSPARENCY" val="True"/>
  <p:tag name="LATEXENGINEID" val="0"/>
  <p:tag name="TEMPFOLDER" val="C:\Users\jespe\Documents\iguanatex_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938,1328"/>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x}^{f}(n) = \bm{H}^{\top} \bm{x}(n)&#10;\]&#10;&#10;\end{document}"/>
  <p:tag name="IGUANATEXSIZE" val="18"/>
  <p:tag name="IGUANATEXCURSOR" val="644"/>
  <p:tag name="TRANSPARENCY" val="False"/>
  <p:tag name="LATEXENGINEID" val="0"/>
  <p:tag name="TEMPFOLDER" val="C:\Users\jespe\Documents\iguanatex_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330,334"/>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n+1) = \bm{w}(n) - \mu \nabla \mathcal{C}&#10;\]&#10;&#10;\end{document}"/>
  <p:tag name="IGUANATEXSIZE" val="18"/>
  <p:tag name="IGUANATEXCURSOR" val="672"/>
  <p:tag name="TRANSPARENCY" val="True"/>
  <p:tag name="LATEXENGINEID" val="0"/>
  <p:tag name="TEMPFOLDER" val="C:\Users\jespe\Documents\iguanatex_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848,519"/>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n+1) = \bm{w}(n) - \mu \bm{H}^{\top} \bm{x}(n) e(n)&#10;\]&#10;&#10;\end{document}"/>
  <p:tag name="IGUANATEXSIZE" val="18"/>
  <p:tag name="IGUANATEXCURSOR" val="647"/>
  <p:tag name="TRANSPARENCY" val="True"/>
  <p:tag name="LATEXENGINEID" val="0"/>
  <p:tag name="TEMPFOLDER" val="C:\Users\jespe\Documents\iguanatex_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87,964"/>
  <p:tag name="ORIGINALWIDTH" val="1259,843"/>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0 &lt; \mu &lt; \frac{2}{(I + 2\Delta_{eq}) P_{x^f}}&#10;\]&#10;&#10;\end{document}"/>
  <p:tag name="IGUANATEXSIZE" val="18"/>
  <p:tag name="IGUANATEXCURSOR" val="649"/>
  <p:tag name="TRANSPARENCY" val="True"/>
  <p:tag name="LATEXENGINEID" val="0"/>
  <p:tag name="TEMPFOLDER" val="C:\Users\jespe\Documents\iguanatex_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366,7042"/>
  <p:tag name="ORIGINALWIDTH" val="1664,792"/>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_m(n) = \sum_{l=1}^{L} \sum_{r=1}^{R} \bm{x}_{r}^{\top}(n) \bm{H}_{lm} \bm{w}_{rl}&#10;\]&#10;&#10;\end{document}"/>
  <p:tag name="IGUANATEXSIZE" val="18"/>
  <p:tag name="IGUANATEXCURSOR" val="676"/>
  <p:tag name="TRANSPARENCY" val="True"/>
  <p:tag name="LATEXENGINEID" val="0"/>
  <p:tag name="TEMPFOLDER" val="C:\Users\jespe\Documents\iguanatex_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284,589"/>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e_m(n) = p_m(n) + d_m(n)&#10;\]&#10;&#10;\end{document}"/>
  <p:tag name="IGUANATEXSIZE" val="18"/>
  <p:tag name="IGUANATEXCURSOR" val="624"/>
  <p:tag name="TRANSPARENCY" val="True"/>
  <p:tag name="LATEXENGINEID" val="0"/>
  <p:tag name="TEMPFOLDER" val="C:\Users\jespe\Documents\iguanatex_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366,7042"/>
  <p:tag name="ORIGINALWIDTH" val="1415,073"/>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p_m(n) =  \sum_{l=1}^{L} \bm{x}^{\top}(n) \bm{H}_{lm}  \bm{w}_l&#10;\]&#10;&#10;\end{document}"/>
  <p:tag name="IGUANATEXSIZE" val="18"/>
  <p:tag name="IGUANATEXCURSOR" val="630"/>
  <p:tag name="TRANSPARENCY" val="True"/>
  <p:tag name="LATEXENGINEID" val="0"/>
  <p:tag name="TEMPFOLDER" val="C:\Users\jespe\Documents\iguanatex_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362,2047"/>
  <p:tag name="ORIGINALWIDTH" val="1121,86"/>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y_l(n) = \sum_{r=1}^{R} \bm{w}_{rl}^{\top} \bm{x}_r(n)&#10;\]&#10;&#10;\end{document}"/>
  <p:tag name="IGUANATEXSIZE" val="18"/>
  <p:tag name="IGUANATEXCURSOR" val="627"/>
  <p:tag name="TRANSPARENCY" val="True"/>
  <p:tag name="LATEXENGINEID" val="0"/>
  <p:tag name="TEMPFOLDER" val="C:\Users\jespe\Documents\iguanatex_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361,4548"/>
  <p:tag name="ORIGINALWIDTH" val="2453,693"/>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_{rl}(n+1) = \bm{w}_{rl}(n) - \mu \sum_{m=1}^{M} \bm{H}_{lm}^{\top} \bm{x}_r(n) e_m(n)&#10;\]&#10;&#10;\end{document}"/>
  <p:tag name="IGUANATEXSIZE" val="18"/>
  <p:tag name="IGUANATEXCURSOR" val="677"/>
  <p:tag name="TRANSPARENCY" val="True"/>
  <p:tag name="LATEXENGINEID" val="0"/>
  <p:tag name="TEMPFOLDER" val="C:\Users\jespe\Documents\iguanatex_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361,4548"/>
  <p:tag name="ORIGINALWIDTH" val="1025,122"/>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mathcal{C} = \expect\Bigl[\sum_{m=1}^{M} e_m(n)^2\Bigr]&#10;\]&#10;&#10;\end{document}"/>
  <p:tag name="IGUANATEXSIZE" val="18"/>
  <p:tag name="IGUANATEXCURSOR" val="660"/>
  <p:tag name="TRANSPARENCY" val="True"/>
  <p:tag name="LATEXENGINEID" val="0"/>
  <p:tag name="TEMPFOLDER" val="C:\Users\jespe\Documents\iguanatex_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1529,809"/>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H}_b = \begin{bmatrix}&#10;\bm{H}_{11}&amp; \dots &amp; \bm{H}_{1 L}\\&#10;\vdots &amp;\ddots &amp; \vdots \\&#10;\bm{H}_{M_b 1} &amp;\dots &amp; \bm{H}_{M_b L}\\&#10;\end{bmatrix}&#10;\]&#10;\end{document}"/>
  <p:tag name="IGUANATEXSIZE" val="18"/>
  <p:tag name="IGUANATEXCURSOR" val="664"/>
  <p:tag name="TRANSPARENCY" val="True"/>
  <p:tag name="LATEXENGINEID" val="0"/>
  <p:tag name="TEMPFOLDER" val="C:\Users\jespe\Documents\iguanatex_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711,661"/>
  <p:tag name="ORIGINALWIDTH" val="1400,825"/>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X}_b = \underbrace{\begin{bmatrix}&#10;\bm{x}(n) &amp;  &amp; \\&#10; &amp; \ddots &amp; \\&#10; &amp;  &amp; \bm{x}(n)\\&#10;\end{bmatrix}}_{M_b  \text{ times}}&#10;\]&#10;\end{document}"/>
  <p:tag name="IGUANATEXSIZE" val="18"/>
  <p:tag name="IGUANATEXCURSOR" val="674"/>
  <p:tag name="TRANSPARENCY" val="True"/>
  <p:tag name="LATEXENGINEID" val="0"/>
  <p:tag name="TEMPFOLDER" val="C:\Users\jespe\Documents\iguanatex_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136,108"/>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p}_d(n) =  \bm{X}^{\top}_d(n) \bm{H}_d \bm{w} &#10;\]&#10;&#10;\end{document}"/>
  <p:tag name="IGUANATEXSIZE" val="18"/>
  <p:tag name="IGUANATEXCURSOR" val="647"/>
  <p:tag name="TRANSPARENCY" val="True"/>
  <p:tag name="LATEXENGINEID" val="0"/>
  <p:tag name="TEMPFOLDER" val="C:\Users\jespe\Documents\iguanatex_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79,9775"/>
  <p:tag name="ORIGINALWIDTH" val="1196,1"/>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w}  = \begin{bmatrix}&#10;\bm{w}_1 &amp; \dots &amp; \bm{w}_{L}&#10;\end{bmatrix}^{\top}&#10;\]&#10;&#10;\end{document}"/>
  <p:tag name="IGUANATEXSIZE" val="18"/>
  <p:tag name="IGUANATEXCURSOR" val="661"/>
  <p:tag name="TRANSPARENCY" val="True"/>
  <p:tag name="LATEXENGINEID" val="0"/>
  <p:tag name="TEMPFOLDER" val="C:\Users\jespe\Documents\iguanatex_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119,61"/>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bm{p}_b(n) =  \bm{X}^{\top}_b(n) \bm{H}_b \bm{w} &#10;\]&#10;&#10;\end{document}"/>
  <p:tag name="IGUANATEXSIZE" val="18"/>
  <p:tag name="IGUANATEXCURSOR" val="625"/>
  <p:tag name="TRANSPARENCY" val="True"/>
  <p:tag name="LATEXENGINEID" val="0"/>
  <p:tag name="TEMPFOLDER" val="C:\Users\jespe\Documents\iguanatex_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1717,285"/>
  <p:tag name="LATEXADDIN" val="\documentclass{article}&#10;\usepackage{amsmath}&#10;\usepackage{bm}&#10;\usepackage{amssymb}&#10;\pagestyle{empty}&#10;&#10;&#10;\DeclareMathOperator{\tr}{\text{tr}}&#10;\DeclareMathOperator{\expect}{\mathbb{E}}&#10;\DeclareMathOperator{\col}{\text{col}}&#10;\DeclareMathOperator{\row}{\text{row}}&#10;\DeclareMathOperator{\vect}{\text{vec}}&#10;\DeclareMathOperator{\vech}{\text{vech}}&#10;\DeclareMathOperator{\diag}{\text{diag}}&#10;\DeclareMathOperator{\rank}{\text{rank}}&#10;\DeclareMathOperator*{\argmin}{arg\,min}&#10;\DeclareMathOperator*{\argmax}{arg\,max}&#10;\DeclareMathOperator{\dft}{\text{DFT}}&#10;\DeclareMathOperator{\idft}{\text{IDFT}}&#10;\begin{document}&#10;&#10;\[&#10;\mathcal{C} = \expect[ \lVert \bm{p}_b - \bm{d}(n) \rVert^2 + \lVert \bm{p}_d(n)\rVert^2]&#10;\]&#10;&#10;\end{document}"/>
  <p:tag name="IGUANATEXSIZE" val="18"/>
  <p:tag name="IGUANATEXCURSOR" val="685"/>
  <p:tag name="TRANSPARENCY" val="True"/>
  <p:tag name="LATEXENGINEID" val="0"/>
  <p:tag name="TEMPFOLDER" val="C:\Users\jespe\Documents\iguanatex_temp\"/>
  <p:tag name="LATEXFORMHEIGHT" val="312"/>
  <p:tag name="LATEXFORMWIDTH" val="384"/>
  <p:tag name="LATEXFORMWRAP" val="True"/>
  <p:tag name="BITMAPVECTOR" val="0"/>
</p:tagLst>
</file>

<file path=ppt/theme/theme1.xml><?xml version="1.0" encoding="utf-8"?>
<a:theme xmlns:a="http://schemas.openxmlformats.org/drawingml/2006/main" name="1_Topic5">
  <a:themeElements>
    <a:clrScheme name="">
      <a:dk1>
        <a:srgbClr val="081D58"/>
      </a:dk1>
      <a:lt1>
        <a:srgbClr val="FFFFFF"/>
      </a:lt1>
      <a:dk2>
        <a:srgbClr val="AA0000"/>
      </a:dk2>
      <a:lt2>
        <a:srgbClr val="A2C1FE"/>
      </a:lt2>
      <a:accent1>
        <a:srgbClr val="AA0000"/>
      </a:accent1>
      <a:accent2>
        <a:srgbClr val="3365FB"/>
      </a:accent2>
      <a:accent3>
        <a:srgbClr val="FFFFFF"/>
      </a:accent3>
      <a:accent4>
        <a:srgbClr val="06174A"/>
      </a:accent4>
      <a:accent5>
        <a:srgbClr val="D2AAAA"/>
      </a:accent5>
      <a:accent6>
        <a:srgbClr val="2D5BE3"/>
      </a:accent6>
      <a:hlink>
        <a:srgbClr val="FE9B03"/>
      </a:hlink>
      <a:folHlink>
        <a:srgbClr val="438E00"/>
      </a:folHlink>
    </a:clrScheme>
    <a:fontScheme name="1_Topic5">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2075" tIns="46038" rIns="92075" bIns="46038"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2400" b="1"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2075" tIns="46038" rIns="92075" bIns="46038"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2400" b="1"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1_Topic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opic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Topic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opic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opic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opic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Topic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Topic7</Template>
  <TotalTime>18043</TotalTime>
  <Words>2869</Words>
  <Application>Microsoft Macintosh PowerPoint</Application>
  <PresentationFormat>On-screen Show (4:3)</PresentationFormat>
  <Paragraphs>546</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Times New Roman</vt:lpstr>
      <vt:lpstr>Wingdings</vt:lpstr>
      <vt:lpstr>1_Topic5</vt:lpstr>
      <vt:lpstr>Clip</vt:lpstr>
      <vt:lpstr>Equation</vt:lpstr>
      <vt:lpstr>Digital Audio Signal Processing  DASP  Chapter-6:  Sound Field Control  </vt:lpstr>
      <vt:lpstr>Sound field control - Outline</vt:lpstr>
      <vt:lpstr>Basics</vt:lpstr>
      <vt:lpstr>Basics</vt:lpstr>
      <vt:lpstr>Basics - Signal model</vt:lpstr>
      <vt:lpstr>Basics - Signal model</vt:lpstr>
      <vt:lpstr>Sound field control - Outline</vt:lpstr>
      <vt:lpstr>Sound zone control – Problem statement</vt:lpstr>
      <vt:lpstr>Sound zone control – Signal model</vt:lpstr>
      <vt:lpstr>Sound zone control – Signal model</vt:lpstr>
      <vt:lpstr>Sound zone control - Pressure Matching</vt:lpstr>
      <vt:lpstr>Sound zone control - Pressure Matching</vt:lpstr>
      <vt:lpstr>Sound zone control - Pressure Matching</vt:lpstr>
      <vt:lpstr>Sound zone control – Acoustic Contrast Control</vt:lpstr>
      <vt:lpstr>Sound field control - Outline</vt:lpstr>
      <vt:lpstr>Active Noise Control - Intro</vt:lpstr>
      <vt:lpstr>Active Noise Control - Intro</vt:lpstr>
      <vt:lpstr>Feedforward ANC</vt:lpstr>
      <vt:lpstr>Feedforward ANC</vt:lpstr>
      <vt:lpstr>Feedforward ANC</vt:lpstr>
      <vt:lpstr>Feedforward ANC</vt:lpstr>
      <vt:lpstr>Feedforward ANC – Filtered-x LMS</vt:lpstr>
      <vt:lpstr>PS: Interpretation</vt:lpstr>
      <vt:lpstr>PS: Interpretation</vt:lpstr>
      <vt:lpstr>PS: Interpretation</vt:lpstr>
      <vt:lpstr>Feedforward ANC – Filtered-x LMS</vt:lpstr>
      <vt:lpstr>Feedforward ANC – Filtered-x LMS</vt:lpstr>
      <vt:lpstr>Feedforward ANC – Filtered-x LMS</vt:lpstr>
      <vt:lpstr>Feedforward ANC</vt:lpstr>
      <vt:lpstr>Feedforward ANC - MIMO</vt:lpstr>
      <vt:lpstr>Feedforward ANC - MIMO</vt:lpstr>
      <vt:lpstr>Feedforward ANC - MIMO</vt:lpstr>
      <vt:lpstr>Feedback ANC</vt:lpstr>
      <vt:lpstr>Feedback ANC</vt:lpstr>
      <vt:lpstr>Feedback ANC</vt:lpstr>
      <vt:lpstr>Feedback ANC</vt:lpstr>
      <vt:lpstr>Feedback ANC</vt:lpstr>
      <vt:lpstr>Feedback ANC</vt:lpstr>
      <vt:lpstr>Feedback ANC</vt:lpstr>
      <vt:lpstr>Conclusion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Moonen</dc:title>
  <dc:creator>marc moonen</dc:creator>
  <cp:lastModifiedBy>Marc Moonen</cp:lastModifiedBy>
  <cp:revision>262</cp:revision>
  <cp:lastPrinted>2021-11-28T11:02:13Z</cp:lastPrinted>
  <dcterms:created xsi:type="dcterms:W3CDTF">2000-04-04T19:59:43Z</dcterms:created>
  <dcterms:modified xsi:type="dcterms:W3CDTF">2023-11-07T16:20:57Z</dcterms:modified>
</cp:coreProperties>
</file>